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126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316" r:id="rId25"/>
    <p:sldId id="317" r:id="rId26"/>
    <p:sldId id="318" r:id="rId27"/>
    <p:sldId id="293" r:id="rId28"/>
    <p:sldId id="269" r:id="rId29"/>
    <p:sldId id="270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95" r:id="rId48"/>
    <p:sldId id="296" r:id="rId49"/>
    <p:sldId id="297" r:id="rId50"/>
    <p:sldId id="29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54" r:id="rId73"/>
    <p:sldId id="333" r:id="rId74"/>
    <p:sldId id="334" r:id="rId75"/>
    <p:sldId id="335" r:id="rId76"/>
    <p:sldId id="336" r:id="rId77"/>
    <p:sldId id="337" r:id="rId78"/>
    <p:sldId id="338" r:id="rId79"/>
    <p:sldId id="340" r:id="rId80"/>
    <p:sldId id="339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271" r:id="rId92"/>
    <p:sldId id="355" r:id="rId93"/>
    <p:sldId id="356" r:id="rId94"/>
    <p:sldId id="357" r:id="rId95"/>
    <p:sldId id="358" r:id="rId96"/>
    <p:sldId id="359" r:id="rId97"/>
    <p:sldId id="360" r:id="rId98"/>
    <p:sldId id="366" r:id="rId99"/>
    <p:sldId id="362" r:id="rId100"/>
    <p:sldId id="361" r:id="rId101"/>
    <p:sldId id="363" r:id="rId102"/>
    <p:sldId id="364" r:id="rId103"/>
    <p:sldId id="365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6" r:id="rId121"/>
    <p:sldId id="387" r:id="rId122"/>
    <p:sldId id="388" r:id="rId123"/>
    <p:sldId id="389" r:id="rId124"/>
    <p:sldId id="390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notesMaster" Target="notesMasters/notesMaster1.xml"/><Relationship Id="rId127" Type="http://schemas.openxmlformats.org/officeDocument/2006/relationships/printerSettings" Target="printerSettings/printerSettings1.bin"/><Relationship Id="rId128" Type="http://schemas.openxmlformats.org/officeDocument/2006/relationships/presProps" Target="presProps.xml"/><Relationship Id="rId12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heme" Target="theme/theme1.xml"/><Relationship Id="rId1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E74ED-2F95-6742-A834-346F3FDE7969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A5E93-E487-3648-ACFD-54D241A4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D8A51E-33A4-7049-8985-D36C56ADA0CB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09B5C-251E-A54D-BFC1-F3D3AF94B563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A6DFD6-446B-7744-9A54-65C07258D6A7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670028-55C6-FF4B-8739-2E5FB0D64907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7A9783-D5DA-444A-BCAE-555958969F8A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CA09F9-C7D6-4C52-A7E8-5101239A0BA2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5FF66B-9476-4BB3-85E9-E01854F07F90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B23FBD-8F7D-4F85-8085-67BFDB05CB71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52B4A-BA08-4841-AB08-A0D822ABC34D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gi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alisbury.edu/" TargetMode="Externa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59ZWa8ehg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gSPaXgAdz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KIAOZZritk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http://www.youtube.com/watch?v=XkBNbcMR_Uo&amp;index=4&amp;list=PL9J_CUA2uCtPgLQ7o1DHX84attVPBnPn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Vgl1HOxpj8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xXESwmC32Y&amp;index=5&amp;list=PL9J_CUA2uCtPgLQ7o1DHX84attVPBnPna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vs. Secondary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primary source </a:t>
            </a:r>
            <a:r>
              <a:rPr lang="en-US" dirty="0" smtClean="0"/>
              <a:t>is a first hand, eyewitness account or straight from the producer such as an interview, advertisement, novel, or film. 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/>
              <a:t>secondary source </a:t>
            </a:r>
            <a:r>
              <a:rPr lang="en-US" dirty="0" smtClean="0"/>
              <a:t>is an analysis of information reported in a primary source such as a book/film review or an academic, scholarly article.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0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synthesis</a:t>
            </a:r>
            <a:r>
              <a:rPr lang="en-US" dirty="0" smtClean="0"/>
              <a:t> is a discussion that makes connections between the arguments of two or more authors. </a:t>
            </a:r>
          </a:p>
          <a:p>
            <a:r>
              <a:rPr lang="en-US" dirty="0" smtClean="0"/>
              <a:t>A synthesis creates a context for </a:t>
            </a:r>
            <a:r>
              <a:rPr lang="en-US" i="1" dirty="0" smtClean="0"/>
              <a:t>your </a:t>
            </a:r>
            <a:r>
              <a:rPr lang="en-US" dirty="0" smtClean="0"/>
              <a:t>argument. </a:t>
            </a:r>
          </a:p>
          <a:p>
            <a:r>
              <a:rPr lang="en-US" dirty="0" smtClean="0"/>
              <a:t>Steps to Writing a Synthesis:</a:t>
            </a:r>
          </a:p>
          <a:p>
            <a:r>
              <a:rPr lang="en-US" dirty="0" smtClean="0"/>
              <a:t>Make connections between and among different texts.</a:t>
            </a:r>
          </a:p>
          <a:p>
            <a:r>
              <a:rPr lang="en-US" dirty="0" smtClean="0"/>
              <a:t>Decide what those connections mean.</a:t>
            </a:r>
          </a:p>
          <a:p>
            <a:r>
              <a:rPr lang="en-US" dirty="0" smtClean="0"/>
              <a:t>Formulate the gist of what you read. Identify an overarching theme that brings the ideas together. Write a synthesis that forges connections and makes use of the examples you’ve noted. </a:t>
            </a:r>
          </a:p>
        </p:txBody>
      </p:sp>
    </p:spTree>
    <p:extLst>
      <p:ext uri="{BB962C8B-B14F-4D97-AF65-F5344CB8AC3E}">
        <p14:creationId xmlns:p14="http://schemas.microsoft.com/office/powerpoint/2010/main" val="7927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Ideal/Real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screen is split top-bottom.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Ideal</a:t>
            </a:r>
            <a:r>
              <a:rPr lang="en-US" dirty="0" smtClean="0"/>
              <a:t> is the top half of the screen, the “promise.” Imaginative.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Real </a:t>
            </a:r>
            <a:r>
              <a:rPr lang="en-US" dirty="0" smtClean="0"/>
              <a:t>is the bottom half of the screen, and shows the “actual,” or more realistic imagery. Down-to-earth. </a:t>
            </a:r>
            <a:endParaRPr lang="en-US" b="1" dirty="0"/>
          </a:p>
        </p:txBody>
      </p:sp>
      <p:pic>
        <p:nvPicPr>
          <p:cNvPr id="7" name="Content Placeholder 6" descr="CX_Getaway_Menu_Screen-EWSK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9" b="-12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220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Ideal/Real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an imaginative slogan will appear in the top-half of the screen and the actual product will appear at the bottom. </a:t>
            </a:r>
            <a:endParaRPr lang="en-US" dirty="0"/>
          </a:p>
        </p:txBody>
      </p:sp>
      <p:pic>
        <p:nvPicPr>
          <p:cNvPr id="5" name="Content Placeholder 4" descr="imagfeafdaes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25" b="-57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301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Ideal/Real</a:t>
            </a:r>
            <a:endParaRPr lang="en-US" dirty="0"/>
          </a:p>
        </p:txBody>
      </p:sp>
      <p:pic>
        <p:nvPicPr>
          <p:cNvPr id="4" name="Content Placeholder 3" descr="inddewex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8" r="-18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552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Ideal/Real</a:t>
            </a:r>
            <a:endParaRPr lang="en-US" dirty="0"/>
          </a:p>
        </p:txBody>
      </p:sp>
      <p:pic>
        <p:nvPicPr>
          <p:cNvPr id="4" name="Content Placeholder 3" descr="imdcacag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39" r="-70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141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Ideal/Real</a:t>
            </a:r>
            <a:endParaRPr lang="en-US" dirty="0"/>
          </a:p>
        </p:txBody>
      </p:sp>
      <p:pic>
        <p:nvPicPr>
          <p:cNvPr id="4" name="Content Placeholder 3" descr="2013-CAC-Print-Ad-July-4th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932" r="-579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503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relative spatial position of a participant on the screen gives it different values. </a:t>
            </a:r>
          </a:p>
          <a:p>
            <a:r>
              <a:rPr lang="en-US" b="1" dirty="0" smtClean="0"/>
              <a:t>The Given/New </a:t>
            </a:r>
            <a:r>
              <a:rPr lang="en-US" dirty="0" smtClean="0"/>
              <a:t>and </a:t>
            </a:r>
            <a:r>
              <a:rPr lang="en-US" b="1" dirty="0" smtClean="0"/>
              <a:t>Ideal/Real </a:t>
            </a:r>
            <a:r>
              <a:rPr lang="en-US" dirty="0" smtClean="0"/>
              <a:t>relationships can be mapped onto the 4 parts of the screen as this diagram shows. </a:t>
            </a:r>
            <a:endParaRPr lang="en-US" dirty="0"/>
          </a:p>
        </p:txBody>
      </p:sp>
      <p:pic>
        <p:nvPicPr>
          <p:cNvPr id="5" name="Content Placeholder 4" descr="feaf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1" b="-2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450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New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There are several popular models used in New Media. </a:t>
            </a:r>
          </a:p>
          <a:p>
            <a:r>
              <a:rPr lang="en-US" dirty="0" smtClean="0"/>
              <a:t>Left-Right- Given/New</a:t>
            </a:r>
          </a:p>
          <a:p>
            <a:r>
              <a:rPr lang="en-US" dirty="0" smtClean="0"/>
              <a:t>Top-Bottom- Ideal/Real</a:t>
            </a:r>
          </a:p>
          <a:p>
            <a:r>
              <a:rPr lang="en-US" dirty="0" smtClean="0"/>
              <a:t>Star</a:t>
            </a:r>
          </a:p>
          <a:p>
            <a:r>
              <a:rPr lang="en-US" dirty="0" smtClean="0"/>
              <a:t>Tree</a:t>
            </a:r>
          </a:p>
          <a:p>
            <a:r>
              <a:rPr lang="en-US" dirty="0" smtClean="0"/>
              <a:t>Table</a:t>
            </a:r>
          </a:p>
          <a:p>
            <a:r>
              <a:rPr lang="en-US" dirty="0" smtClean="0"/>
              <a:t>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6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star</a:t>
            </a:r>
            <a:r>
              <a:rPr lang="en-US" dirty="0" smtClean="0"/>
              <a:t> pattern has a central element and a number of other elements arranged around it.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nucleus </a:t>
            </a:r>
            <a:r>
              <a:rPr lang="en-US" dirty="0" smtClean="0"/>
              <a:t>is the central element, while the elements surrounding it are on the periphery.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 descr="spider.gif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21" b="-46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680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text-block is the nucleus, while the post-it notes surrounding it are on the periphery.</a:t>
            </a:r>
            <a:endParaRPr lang="en-US" dirty="0"/>
          </a:p>
        </p:txBody>
      </p:sp>
      <p:pic>
        <p:nvPicPr>
          <p:cNvPr id="5" name="Content Placeholder 4" descr="Magazine-Book-Layout-Inspiration-3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13" b="-39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636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Text-block with participants surrounding it. </a:t>
            </a:r>
            <a:endParaRPr lang="en-US" dirty="0"/>
          </a:p>
        </p:txBody>
      </p:sp>
      <p:pic>
        <p:nvPicPr>
          <p:cNvPr id="5" name="Content Placeholder 4" descr="2-gabi-pages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41" b="-33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555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Always cite the source: Signal that you are paraphrasing, summarizing, or synthesizing by identifying your source at the outset.</a:t>
            </a:r>
          </a:p>
          <a:p>
            <a:r>
              <a:rPr lang="en-US" dirty="0" smtClean="0"/>
              <a:t>Ex. According to James Gunn, “…” Cynthia Haven argues, “…”</a:t>
            </a:r>
          </a:p>
          <a:p>
            <a:r>
              <a:rPr lang="en-US" dirty="0" smtClean="0"/>
              <a:t>Provide a full citation in your bibliography.</a:t>
            </a:r>
          </a:p>
        </p:txBody>
      </p:sp>
    </p:spTree>
    <p:extLst>
      <p:ext uri="{BB962C8B-B14F-4D97-AF65-F5344CB8AC3E}">
        <p14:creationId xmlns:p14="http://schemas.microsoft.com/office/powerpoint/2010/main" val="212815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Tree (Taxonomy)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Shows how participants fit together in part to whole relationships. </a:t>
            </a:r>
          </a:p>
          <a:p>
            <a:r>
              <a:rPr lang="en-US" dirty="0" smtClean="0"/>
              <a:t>Hierarchical- Top-down structure.</a:t>
            </a:r>
          </a:p>
          <a:p>
            <a:r>
              <a:rPr lang="en-US" dirty="0" smtClean="0"/>
              <a:t>Superordinate with subordinates</a:t>
            </a:r>
            <a:r>
              <a:rPr lang="en-US" dirty="0"/>
              <a:t> </a:t>
            </a:r>
            <a:r>
              <a:rPr lang="en-US" dirty="0" smtClean="0"/>
              <a:t>underneath. </a:t>
            </a:r>
            <a:endParaRPr lang="en-US" dirty="0"/>
          </a:p>
        </p:txBody>
      </p:sp>
      <p:pic>
        <p:nvPicPr>
          <p:cNvPr id="7" name="Content Placeholder 6" descr="imadsAZges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81" b="-2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559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  <p:pic>
        <p:nvPicPr>
          <p:cNvPr id="4" name="Content Placeholder 3" descr="tree3-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86" r="-69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468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  <p:pic>
        <p:nvPicPr>
          <p:cNvPr id="4" name="Content Placeholder 3" descr="imaggfsg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74" r="-69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375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(Matrix)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Tables compare different items of information. </a:t>
            </a:r>
          </a:p>
          <a:p>
            <a:r>
              <a:rPr lang="en-US" dirty="0" smtClean="0"/>
              <a:t>Entities or processes listed vertically.</a:t>
            </a:r>
          </a:p>
          <a:p>
            <a:r>
              <a:rPr lang="en-US" dirty="0" smtClean="0"/>
              <a:t>Attributes of comparison listed horizontally. </a:t>
            </a:r>
          </a:p>
        </p:txBody>
      </p:sp>
      <p:pic>
        <p:nvPicPr>
          <p:cNvPr id="7" name="Content Placeholder 6" descr="tabless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73" b="-60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50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(Matrix)</a:t>
            </a:r>
            <a:endParaRPr lang="en-US" dirty="0"/>
          </a:p>
        </p:txBody>
      </p:sp>
      <p:pic>
        <p:nvPicPr>
          <p:cNvPr id="4" name="Content Placeholder 3" descr="imagdasf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6" r="-6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78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Show connections between information that is not hierarchical, unlike trees. </a:t>
            </a:r>
          </a:p>
          <a:p>
            <a:r>
              <a:rPr lang="en-US" dirty="0" smtClean="0"/>
              <a:t>Show the links or connections between different </a:t>
            </a:r>
            <a:r>
              <a:rPr lang="en-US" i="1" dirty="0" smtClean="0"/>
              <a:t>nodes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 descr="networks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1" b="-1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87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pic>
        <p:nvPicPr>
          <p:cNvPr id="4" name="Content Placeholder 3" descr="indffeaeafex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1" r="-17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448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of Internet Traffic</a:t>
            </a:r>
            <a:endParaRPr lang="en-US" dirty="0"/>
          </a:p>
        </p:txBody>
      </p:sp>
      <p:pic>
        <p:nvPicPr>
          <p:cNvPr id="4" name="Content Placeholder 3" descr="imdwDWADWag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78" r="-40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688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Network</a:t>
            </a:r>
            <a:endParaRPr lang="en-US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9" r="-8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932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presence or absence of framing devices. </a:t>
            </a:r>
          </a:p>
          <a:p>
            <a:r>
              <a:rPr lang="en-US" dirty="0" smtClean="0"/>
              <a:t>Created by actual frame or dividing lines.</a:t>
            </a:r>
          </a:p>
          <a:p>
            <a:r>
              <a:rPr lang="en-US" dirty="0" smtClean="0"/>
              <a:t>Frame disconnects or connects elements of an image. </a:t>
            </a:r>
            <a:endParaRPr lang="en-US" dirty="0"/>
          </a:p>
        </p:txBody>
      </p:sp>
      <p:pic>
        <p:nvPicPr>
          <p:cNvPr id="5" name="Content Placeholder 4" descr="framing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70" b="-30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527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Integrating Quotations into your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an active stance. Your source should contribute to your argument not dictate it. </a:t>
            </a:r>
          </a:p>
          <a:p>
            <a:r>
              <a:rPr lang="en-US" dirty="0" smtClean="0"/>
              <a:t>Explain the quotation. </a:t>
            </a:r>
          </a:p>
          <a:p>
            <a:r>
              <a:rPr lang="en-US" dirty="0" smtClean="0"/>
              <a:t>Attach short quotation to your sentences. Use a comma or colon.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participant stands out or is more highlighted than other elements of the image. </a:t>
            </a:r>
          </a:p>
          <a:p>
            <a:r>
              <a:rPr lang="en-US" dirty="0" smtClean="0"/>
              <a:t> Salience can be realized by: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Position</a:t>
            </a:r>
          </a:p>
          <a:p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5" name="Content Placeholder 4" descr="09_coffee_advertisements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21" b="-32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877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Page vs.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Linear- Read from left to right. </a:t>
            </a:r>
          </a:p>
          <a:p>
            <a:r>
              <a:rPr lang="en-US" dirty="0" smtClean="0"/>
              <a:t>Read from beginning to end. </a:t>
            </a:r>
          </a:p>
          <a:p>
            <a:r>
              <a:rPr lang="en-US" dirty="0" smtClean="0"/>
              <a:t>Few images. </a:t>
            </a:r>
          </a:p>
          <a:p>
            <a:r>
              <a:rPr lang="en-US" dirty="0" smtClean="0"/>
              <a:t>Table of Contents</a:t>
            </a:r>
          </a:p>
          <a:p>
            <a:r>
              <a:rPr lang="en-US" dirty="0" smtClean="0"/>
              <a:t>Chapters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Multiple ways to “read” a website.</a:t>
            </a:r>
          </a:p>
          <a:p>
            <a:r>
              <a:rPr lang="en-US" dirty="0" smtClean="0"/>
              <a:t>Viewer navigates reading experience.</a:t>
            </a:r>
          </a:p>
          <a:p>
            <a:r>
              <a:rPr lang="en-US" dirty="0" smtClean="0"/>
              <a:t>Multiple Reading paths.</a:t>
            </a:r>
          </a:p>
          <a:p>
            <a:r>
              <a:rPr lang="en-US" dirty="0" smtClean="0"/>
              <a:t>Word-blocks</a:t>
            </a:r>
          </a:p>
          <a:p>
            <a:r>
              <a:rPr lang="en-US" dirty="0" smtClean="0"/>
              <a:t>Image-blocs</a:t>
            </a:r>
          </a:p>
          <a:p>
            <a:r>
              <a:rPr lang="en-US" dirty="0" smtClean="0">
                <a:hlinkClick r:id="rId2"/>
              </a:rPr>
              <a:t>Hyperlinks</a:t>
            </a:r>
            <a:endParaRPr lang="en-US" dirty="0" smtClean="0"/>
          </a:p>
          <a:p>
            <a:r>
              <a:rPr lang="en-US" dirty="0" smtClean="0"/>
              <a:t>Index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Appraisal (Interpersonal)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Affect</a:t>
            </a:r>
            <a:r>
              <a:rPr lang="en-US" dirty="0" smtClean="0"/>
              <a:t>- Expressing positive and negative emotions.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Judgment</a:t>
            </a:r>
            <a:r>
              <a:rPr lang="en-US" dirty="0" smtClean="0"/>
              <a:t>- </a:t>
            </a:r>
            <a:r>
              <a:rPr lang="en-US" dirty="0"/>
              <a:t>(Ethics)</a:t>
            </a:r>
            <a:r>
              <a:rPr lang="en-US" dirty="0" smtClean="0"/>
              <a:t> Evaluating behavior.  </a:t>
            </a:r>
          </a:p>
          <a:p>
            <a:endParaRPr lang="en-US" dirty="0"/>
          </a:p>
          <a:p>
            <a:r>
              <a:rPr lang="en-US" b="1" dirty="0" smtClean="0"/>
              <a:t>Appreciation- </a:t>
            </a:r>
            <a:r>
              <a:rPr lang="en-US" dirty="0" smtClean="0"/>
              <a:t>(Aesthetics) Evaluating things, concepts, texts.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Affect:</a:t>
            </a:r>
            <a:r>
              <a:rPr lang="en-US" dirty="0" smtClean="0"/>
              <a:t> I am so </a:t>
            </a:r>
            <a:r>
              <a:rPr lang="en-US" b="1" dirty="0" smtClean="0"/>
              <a:t>happy/</a:t>
            </a:r>
            <a:r>
              <a:rPr lang="en-US" b="1" dirty="0" err="1" smtClean="0"/>
              <a:t>ecstastic</a:t>
            </a:r>
            <a:r>
              <a:rPr lang="en-US" dirty="0" smtClean="0"/>
              <a:t> I passed the test!  I feel </a:t>
            </a:r>
            <a:r>
              <a:rPr lang="en-US" b="1" dirty="0" smtClean="0"/>
              <a:t>sad</a:t>
            </a:r>
            <a:r>
              <a:rPr lang="en-US" dirty="0" smtClean="0"/>
              <a:t>, </a:t>
            </a:r>
            <a:r>
              <a:rPr lang="en-US" b="1" dirty="0" smtClean="0"/>
              <a:t>lonely</a:t>
            </a:r>
            <a:r>
              <a:rPr lang="en-US" dirty="0" smtClean="0"/>
              <a:t>, and </a:t>
            </a:r>
            <a:r>
              <a:rPr lang="en-US" b="1" dirty="0" smtClean="0"/>
              <a:t>terribly</a:t>
            </a:r>
            <a:r>
              <a:rPr lang="en-US" dirty="0" smtClean="0"/>
              <a:t> </a:t>
            </a:r>
            <a:r>
              <a:rPr lang="en-US" b="1" dirty="0" smtClean="0"/>
              <a:t>depressed</a:t>
            </a:r>
            <a:r>
              <a:rPr lang="en-US" dirty="0" smtClean="0"/>
              <a:t>. </a:t>
            </a:r>
          </a:p>
          <a:p>
            <a:r>
              <a:rPr lang="en-US" b="1" u="sng" dirty="0" smtClean="0"/>
              <a:t>Judgment: </a:t>
            </a:r>
            <a:r>
              <a:rPr lang="en-US" dirty="0" smtClean="0"/>
              <a:t>The politicians have </a:t>
            </a:r>
            <a:r>
              <a:rPr lang="en-US" b="1" dirty="0" smtClean="0"/>
              <a:t>undermined justice </a:t>
            </a:r>
            <a:r>
              <a:rPr lang="en-US" dirty="0" smtClean="0"/>
              <a:t>and are </a:t>
            </a:r>
            <a:r>
              <a:rPr lang="en-US" b="1" dirty="0" smtClean="0"/>
              <a:t>on the wrong side of the law</a:t>
            </a:r>
            <a:r>
              <a:rPr lang="en-US" dirty="0" smtClean="0"/>
              <a:t>. My dad is a </a:t>
            </a:r>
            <a:r>
              <a:rPr lang="en-US" b="1" dirty="0" smtClean="0"/>
              <a:t>brilliant </a:t>
            </a:r>
            <a:r>
              <a:rPr lang="en-US" dirty="0" smtClean="0"/>
              <a:t>inventor. </a:t>
            </a:r>
          </a:p>
          <a:p>
            <a:r>
              <a:rPr lang="en-US" b="1" dirty="0" smtClean="0"/>
              <a:t>Appreciation: </a:t>
            </a:r>
            <a:r>
              <a:rPr lang="en-US" dirty="0" smtClean="0"/>
              <a:t>I found the book </a:t>
            </a:r>
            <a:r>
              <a:rPr lang="en-US" b="1" dirty="0" smtClean="0"/>
              <a:t>fascinating, a page-turner</a:t>
            </a:r>
            <a:r>
              <a:rPr lang="en-US" dirty="0" smtClean="0"/>
              <a:t>. What a </a:t>
            </a:r>
            <a:r>
              <a:rPr lang="en-US" b="1" dirty="0" smtClean="0"/>
              <a:t>comfy</a:t>
            </a:r>
            <a:r>
              <a:rPr lang="en-US" dirty="0" smtClean="0"/>
              <a:t> chair!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20015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O’Toole’s Semiotic Toolkit</a:t>
            </a:r>
            <a:endParaRPr lang="en-US" dirty="0"/>
          </a:p>
        </p:txBody>
      </p:sp>
      <p:pic>
        <p:nvPicPr>
          <p:cNvPr id="7" name="Content Placeholder 6" descr="O'Toole Metafunction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" b="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499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Botecelli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 b="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768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Semiotics: The Study of Signs</a:t>
            </a:r>
            <a:endParaRPr lang="en-US" dirty="0"/>
          </a:p>
        </p:txBody>
      </p:sp>
      <p:pic>
        <p:nvPicPr>
          <p:cNvPr id="4" name="Content Placeholder 3" descr="semiotics sig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6" b="1670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6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>
                <a:hlinkClick r:id="rId2"/>
              </a:rPr>
              <a:t>Signs</a:t>
            </a:r>
            <a:endParaRPr lang="en-US" dirty="0"/>
          </a:p>
          <a:p>
            <a:r>
              <a:rPr lang="en-US" dirty="0" smtClean="0"/>
              <a:t>Ferdinand Saussure, </a:t>
            </a:r>
            <a:r>
              <a:rPr lang="en-US" i="1" dirty="0" smtClean="0"/>
              <a:t>Course in General Linguistics</a:t>
            </a:r>
          </a:p>
          <a:p>
            <a:r>
              <a:rPr lang="en-US" dirty="0" smtClean="0"/>
              <a:t>Charles Peirce</a:t>
            </a:r>
          </a:p>
          <a:p>
            <a:r>
              <a:rPr lang="en-US" dirty="0" smtClean="0"/>
              <a:t>“Structuralism is an analytical method which involves the application of the linguistic model to a much wider range of social phenomena” (5)</a:t>
            </a:r>
          </a:p>
          <a:p>
            <a:r>
              <a:rPr lang="en-US" dirty="0" smtClean="0"/>
              <a:t>Applying a linguistic model to architecture, fashion, cuisine, art, film.</a:t>
            </a:r>
          </a:p>
          <a:p>
            <a:r>
              <a:rPr lang="en-US" dirty="0" smtClean="0"/>
              <a:t>Looking for “deep structures” under the “surface features.”</a:t>
            </a:r>
          </a:p>
          <a:p>
            <a:r>
              <a:rPr lang="en-US" dirty="0" smtClean="0"/>
              <a:t>Double articulation- the capability of language to create endless variety with a limited amount of resources. (Only 40 or 50 phonemes). </a:t>
            </a:r>
          </a:p>
          <a:p>
            <a:r>
              <a:rPr lang="en-US" dirty="0"/>
              <a:t>Langue- System of rules and conventions of language.</a:t>
            </a:r>
          </a:p>
          <a:p>
            <a:r>
              <a:rPr lang="en-US" dirty="0"/>
              <a:t>Parole- particular instances of speech.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Signifier/Signified</a:t>
            </a:r>
            <a:endParaRPr lang="en-US" dirty="0"/>
          </a:p>
        </p:txBody>
      </p:sp>
      <p:pic>
        <p:nvPicPr>
          <p:cNvPr id="4" name="Content Placeholder 3" descr="the 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159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Signifier/Signified</a:t>
            </a:r>
            <a:endParaRPr lang="en-US" dirty="0"/>
          </a:p>
        </p:txBody>
      </p:sp>
      <p:pic>
        <p:nvPicPr>
          <p:cNvPr id="4" name="Content Placeholder 3" descr="sign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79" r="-598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848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cdonalds semiotic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11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513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is is not a pip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9" b="10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590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Meaning is Arbitrary</a:t>
            </a:r>
            <a:endParaRPr lang="en-US" dirty="0"/>
          </a:p>
        </p:txBody>
      </p:sp>
      <p:pic>
        <p:nvPicPr>
          <p:cNvPr id="4" name="Content Placeholder 3" descr="traffic ligh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58" r="-11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10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vs. Scholarly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Popular sources </a:t>
            </a:r>
            <a:r>
              <a:rPr lang="en-US" dirty="0" smtClean="0"/>
              <a:t>are created for a general audience and are usually for profit such as newspapers, websites, novels, movies, music, television, etc.</a:t>
            </a:r>
          </a:p>
          <a:p>
            <a:r>
              <a:rPr lang="en-US" b="1" dirty="0" smtClean="0"/>
              <a:t>Scholarly sources </a:t>
            </a:r>
            <a:r>
              <a:rPr lang="en-US" dirty="0" smtClean="0"/>
              <a:t>are written for experts in a particular field. Scholarly sources are almost always secondary unless they report primary findings such as scientific research. </a:t>
            </a:r>
          </a:p>
          <a:p>
            <a:r>
              <a:rPr lang="en-US" dirty="0" smtClean="0"/>
              <a:t>Scholarly sources are usually </a:t>
            </a:r>
            <a:r>
              <a:rPr lang="en-US" b="1" dirty="0" smtClean="0"/>
              <a:t>peer reviewed</a:t>
            </a:r>
            <a:r>
              <a:rPr lang="en-US" dirty="0" smtClean="0"/>
              <a:t>, carefully evaluated by other experts in the field.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0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Postmodernism</a:t>
            </a:r>
            <a:endParaRPr lang="en-US" dirty="0"/>
          </a:p>
        </p:txBody>
      </p:sp>
      <p:pic>
        <p:nvPicPr>
          <p:cNvPr id="4" name="Content Placeholder 3" descr="26.Postmodernism_i-D_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628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t_Magazine_cover2_5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0" b="28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00608222021-b95007-714367_1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00" r="-93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536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ve the que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36" r="-78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849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connection between Signifier and Signified is arbitrary.</a:t>
            </a:r>
          </a:p>
          <a:p>
            <a:r>
              <a:rPr lang="en-US" dirty="0"/>
              <a:t>Beck “</a:t>
            </a:r>
            <a:r>
              <a:rPr lang="en-US"/>
              <a:t>Loser</a:t>
            </a:r>
            <a:r>
              <a:rPr lang="en-US" smtClean="0"/>
              <a:t>.</a:t>
            </a:r>
            <a:r>
              <a:rPr lang="en-US" smtClean="0">
                <a:hlinkClick r:id="rId2"/>
              </a:rPr>
              <a:t>” </a:t>
            </a: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YgSPaXgAdzE</a:t>
            </a:r>
            <a:endParaRPr lang="en-US" dirty="0" smtClean="0"/>
          </a:p>
          <a:p>
            <a:r>
              <a:rPr lang="en-US" dirty="0" smtClean="0"/>
              <a:t>Nonsense, irony, remix, sampling, Hip Hop, non-linear narrative, mixing genres/styles. </a:t>
            </a:r>
          </a:p>
          <a:p>
            <a:r>
              <a:rPr lang="en-US" dirty="0" smtClean="0"/>
              <a:t>Slacker, apathy, randomness, resistance to authority, posters, t-shirts vs. fandom.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9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Signs are socially motivated.</a:t>
            </a:r>
          </a:p>
          <a:p>
            <a:r>
              <a:rPr lang="en-US" dirty="0" smtClean="0"/>
              <a:t>Designers make conscious design decisions uses the semiotic resources available at the time within specific social contexts. </a:t>
            </a:r>
          </a:p>
          <a:p>
            <a:r>
              <a:rPr lang="en-US" b="1" dirty="0" smtClean="0"/>
              <a:t>Semiotic </a:t>
            </a:r>
            <a:r>
              <a:rPr lang="en-US" b="1" dirty="0"/>
              <a:t>resources </a:t>
            </a:r>
            <a:r>
              <a:rPr lang="en-US" dirty="0"/>
              <a:t>are the actions, materials and artifacts we use for communicative purposes, whether produced </a:t>
            </a:r>
            <a:r>
              <a:rPr lang="en-US" dirty="0" smtClean="0"/>
              <a:t>physiologically or technologically.</a:t>
            </a:r>
          </a:p>
          <a:p>
            <a:r>
              <a:rPr lang="en-US" dirty="0" smtClean="0"/>
              <a:t>Speech, facial expressions, gestures.</a:t>
            </a:r>
          </a:p>
          <a:p>
            <a:r>
              <a:rPr lang="en-US" dirty="0" smtClean="0"/>
              <a:t>Pen and ink, computer hardware or software.</a:t>
            </a:r>
          </a:p>
          <a:p>
            <a:r>
              <a:rPr lang="en-US" dirty="0"/>
              <a:t>Semiotic resources have a </a:t>
            </a:r>
            <a:r>
              <a:rPr lang="en-US" b="1" dirty="0"/>
              <a:t>meaning potential</a:t>
            </a:r>
            <a:r>
              <a:rPr lang="en-US" dirty="0"/>
              <a:t>, based on their past uses, and a set of </a:t>
            </a:r>
            <a:r>
              <a:rPr lang="en-US" b="1" dirty="0"/>
              <a:t>affordances</a:t>
            </a:r>
            <a:r>
              <a:rPr lang="en-US" dirty="0"/>
              <a:t> based on their possible uses, and these will be actualized in concrete social contexts where their use is subject to some form of semiotic regime”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49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Semioticians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Social Semiotics is a form of inquiry. </a:t>
            </a:r>
          </a:p>
          <a:p>
            <a:r>
              <a:rPr lang="en-US" dirty="0" smtClean="0"/>
              <a:t>1. Collect, document, and systematically catalogue semiotic resources – including their history. </a:t>
            </a:r>
          </a:p>
          <a:p>
            <a:r>
              <a:rPr lang="en-US" dirty="0" smtClean="0"/>
              <a:t>2. Investigate how these resources are used in specific historical, cultural, and institutional contexts, and how people talk about them in these contexts – plan them, teach them, justify them, critique them, etc. </a:t>
            </a:r>
          </a:p>
          <a:p>
            <a:r>
              <a:rPr lang="en-US" dirty="0" smtClean="0"/>
              <a:t>3. Contribute to the discovery and development of new semiotic resources and new uses of existing semiotic resources. </a:t>
            </a:r>
          </a:p>
          <a:p>
            <a:r>
              <a:rPr lang="en-US" dirty="0" smtClean="0"/>
              <a:t>You will do a semiotic inventory of your brand.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1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and Multimodality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 is a channel of representation or communication such as speech, writing, image, sound, gesture. </a:t>
            </a:r>
          </a:p>
          <a:p>
            <a:r>
              <a:rPr lang="en-US" dirty="0" smtClean="0"/>
              <a:t>Multimodality is the combination of multiple modes of expression such as television and websites. Combinations of text, images, videos, and sound. Advertisements </a:t>
            </a:r>
            <a:r>
              <a:rPr lang="en-US" smtClean="0"/>
              <a:t>are multimodal.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6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brand is not just a logo or slogan. A brand is selling you an idea, concept, or way of life. </a:t>
            </a:r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JKIAOZZritk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People want to belong, share a community, and make meaning.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4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pic>
        <p:nvPicPr>
          <p:cNvPr id="4" name="Content Placeholder 3" descr="mcdonalds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03" r="-3"/>
          <a:stretch/>
        </p:blipFill>
        <p:spPr>
          <a:xfrm>
            <a:off x="339588" y="1600200"/>
            <a:ext cx="8426587" cy="4646436"/>
          </a:xfrm>
        </p:spPr>
      </p:pic>
      <p:sp>
        <p:nvSpPr>
          <p:cNvPr id="5" name="Rectangle 4"/>
          <p:cNvSpPr/>
          <p:nvPr/>
        </p:nvSpPr>
        <p:spPr>
          <a:xfrm>
            <a:off x="449477" y="1732948"/>
            <a:ext cx="41332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Logos are iconic and universal.</a:t>
            </a:r>
          </a:p>
          <a:p>
            <a:r>
              <a:rPr lang="en-US" sz="2800" dirty="0" smtClean="0"/>
              <a:t>Children recognize </a:t>
            </a:r>
            <a:r>
              <a:rPr lang="en-US" sz="2800" dirty="0" err="1" smtClean="0"/>
              <a:t>Mcdonald’s</a:t>
            </a:r>
            <a:endParaRPr lang="en-US" sz="2800" dirty="0" smtClean="0"/>
          </a:p>
          <a:p>
            <a:r>
              <a:rPr lang="en-US" sz="2800" dirty="0" smtClean="0"/>
              <a:t>Golden arches before they </a:t>
            </a:r>
          </a:p>
          <a:p>
            <a:r>
              <a:rPr lang="en-US" sz="2800" dirty="0" smtClean="0"/>
              <a:t>Can speak or read. </a:t>
            </a:r>
          </a:p>
          <a:p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://www.youtube.com/watch?v=XkBNbcMR_Uo&amp;index=4&amp;list=PL9J_CUA2uCtPgLQ7o1DHX84attVPBnPna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049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488406"/>
          </a:xfrm>
        </p:spPr>
        <p:txBody>
          <a:bodyPr/>
          <a:lstStyle/>
          <a:p>
            <a:r>
              <a:rPr lang="en-US" dirty="0" smtClean="0"/>
              <a:t>Steps to Identifying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51067"/>
            <a:ext cx="8042276" cy="3592533"/>
          </a:xfrm>
        </p:spPr>
        <p:txBody>
          <a:bodyPr>
            <a:normAutofit/>
          </a:bodyPr>
          <a:lstStyle/>
          <a:p>
            <a:r>
              <a:rPr lang="en-US" dirty="0" smtClean="0"/>
              <a:t>Consult experts: your teacher, librarian, experts in other fields, handbooks, websites etc.</a:t>
            </a:r>
          </a:p>
          <a:p>
            <a:r>
              <a:rPr lang="en-US" dirty="0" smtClean="0"/>
              <a:t>Develop a working knowledge of standard sources: Discover what sources are available. </a:t>
            </a:r>
          </a:p>
          <a:p>
            <a:r>
              <a:rPr lang="en-US" dirty="0" smtClean="0"/>
              <a:t>Distinguish between primary and secondary sources.</a:t>
            </a:r>
          </a:p>
          <a:p>
            <a:r>
              <a:rPr lang="en-US" dirty="0" smtClean="0"/>
              <a:t>Distinguish between popular and scholarly 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5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Meme- an ideal, behavior, or style that spreads from person to person within a culture. </a:t>
            </a:r>
          </a:p>
          <a:p>
            <a:r>
              <a:rPr lang="en-US" dirty="0" smtClean="0"/>
              <a:t>Viral- Social patterns that replicate or convert other objects into copies of themselves when these objects are exposed to them.</a:t>
            </a:r>
          </a:p>
          <a:p>
            <a:r>
              <a:rPr lang="en-US" dirty="0" smtClean="0"/>
              <a:t>Viral videos.</a:t>
            </a:r>
          </a:p>
          <a:p>
            <a:r>
              <a:rPr lang="en-US" dirty="0" smtClean="0"/>
              <a:t>What are some examples of popular memes or viral videos?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2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Century Gothic" charset="0"/>
              </a:rPr>
              <a:t>The Rhetorical Situation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entury Gothic" charset="0"/>
              </a:rPr>
              <a:t>Think back to the rhetorical triangle…</a:t>
            </a:r>
          </a:p>
          <a:p>
            <a:pPr eaLnBrk="1" hangingPunct="1"/>
            <a:r>
              <a:rPr lang="en-US" b="1" dirty="0">
                <a:latin typeface="Century Gothic" charset="0"/>
              </a:rPr>
              <a:t>Writers/speakers </a:t>
            </a:r>
            <a:r>
              <a:rPr lang="en-US" dirty="0">
                <a:latin typeface="Century Gothic" charset="0"/>
              </a:rPr>
              <a:t>always consider </a:t>
            </a:r>
            <a:r>
              <a:rPr lang="en-US" b="1" dirty="0">
                <a:latin typeface="Century Gothic" charset="0"/>
              </a:rPr>
              <a:t>purpose</a:t>
            </a:r>
            <a:r>
              <a:rPr lang="en-US" dirty="0">
                <a:latin typeface="Century Gothic" charset="0"/>
              </a:rPr>
              <a:t>, </a:t>
            </a:r>
            <a:r>
              <a:rPr lang="en-US" b="1" dirty="0">
                <a:latin typeface="Century Gothic" charset="0"/>
              </a:rPr>
              <a:t>audience</a:t>
            </a:r>
            <a:r>
              <a:rPr lang="en-US" dirty="0">
                <a:latin typeface="Century Gothic" charset="0"/>
              </a:rPr>
              <a:t>, and </a:t>
            </a:r>
            <a:r>
              <a:rPr lang="en-US" b="1" dirty="0">
                <a:latin typeface="Century Gothic" charset="0"/>
              </a:rPr>
              <a:t>context </a:t>
            </a:r>
            <a:r>
              <a:rPr lang="en-US" dirty="0">
                <a:latin typeface="Century Gothic" charset="0"/>
              </a:rPr>
              <a:t>when creating an argument.</a:t>
            </a:r>
          </a:p>
          <a:p>
            <a:pPr eaLnBrk="1" hangingPunct="1"/>
            <a:r>
              <a:rPr lang="en-US" dirty="0">
                <a:latin typeface="Century Gothic" charset="0"/>
              </a:rPr>
              <a:t>The interest of your audience, the urgency of the issue, and power dynamics surround the topic make up the context of the argument (or the </a:t>
            </a:r>
            <a:r>
              <a:rPr lang="en-US" i="1" dirty="0" err="1">
                <a:latin typeface="Century Gothic" charset="0"/>
              </a:rPr>
              <a:t>kairos</a:t>
            </a:r>
            <a:r>
              <a:rPr lang="en-US" dirty="0">
                <a:latin typeface="Century Gothic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Advertisements Make Arguments Too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The advertisements of a particular place and time (</a:t>
            </a:r>
            <a:r>
              <a:rPr lang="en-US" i="1">
                <a:latin typeface="Century Gothic" charset="0"/>
              </a:rPr>
              <a:t>kairos</a:t>
            </a:r>
            <a:r>
              <a:rPr lang="en-US">
                <a:latin typeface="Century Gothic" charset="0"/>
              </a:rPr>
              <a:t>) tell us a lot about what that society fears, values, celebrates, etc.</a:t>
            </a:r>
          </a:p>
        </p:txBody>
      </p:sp>
      <p:pic>
        <p:nvPicPr>
          <p:cNvPr id="21507" name="Picture 9" descr="http://www.ou.edu/englhale/triang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4480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01687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Aristotelian Appeals </a:t>
            </a:r>
            <a:r>
              <a:rPr lang="en-US" sz="1200">
                <a:latin typeface="Century Gothic" charset="0"/>
              </a:rPr>
              <a:t>(</a:t>
            </a:r>
            <a:r>
              <a:rPr lang="en-US" sz="1200" i="1">
                <a:latin typeface="Century Gothic" charset="0"/>
              </a:rPr>
              <a:t>Manual </a:t>
            </a:r>
            <a:r>
              <a:rPr lang="en-US" sz="1200">
                <a:latin typeface="Century Gothic" charset="0"/>
              </a:rPr>
              <a:t>17)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042988" y="1981200"/>
            <a:ext cx="6777037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900">
                <a:latin typeface="Century Gothic" charset="0"/>
              </a:rPr>
              <a:t>Arguments are categorized based on…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>
                <a:latin typeface="Century Gothic" charset="0"/>
              </a:rPr>
              <a:t>Pathos (emotion): </a:t>
            </a:r>
            <a:r>
              <a:rPr lang="en-US" sz="1700">
                <a:latin typeface="Century Gothic" charset="0"/>
              </a:rPr>
              <a:t>Arouse emotions in audience to remind them of deeply held values/beliefs/feelings.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entury Gothic" charset="0"/>
              </a:rPr>
              <a:t>Think about the </a:t>
            </a:r>
            <a:r>
              <a:rPr lang="en-US" sz="1600" u="sng">
                <a:latin typeface="Century Gothic" charset="0"/>
              </a:rPr>
              <a:t>ASPCA</a:t>
            </a:r>
            <a:r>
              <a:rPr lang="en-US" sz="1600">
                <a:latin typeface="Century Gothic" charset="0"/>
              </a:rPr>
              <a:t> commercials with Sarah McLaughlan-The sad song, the faces of the hurting animals evokes emotions.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>
                <a:latin typeface="Century Gothic" charset="0"/>
              </a:rPr>
              <a:t>Ethos (character): </a:t>
            </a:r>
            <a:r>
              <a:rPr lang="en-US" sz="1700">
                <a:latin typeface="Century Gothic" charset="0"/>
              </a:rPr>
              <a:t>Focus on credibility, moral character, and goodwill of the writer/author/producer. The writer</a:t>
            </a:r>
            <a:r>
              <a:rPr lang="ja-JP" altLang="en-US" sz="1700">
                <a:latin typeface="Century Gothic" charset="0"/>
              </a:rPr>
              <a:t>’</a:t>
            </a:r>
            <a:r>
              <a:rPr lang="en-US" altLang="ja-JP" sz="1700">
                <a:latin typeface="Century Gothic" charset="0"/>
              </a:rPr>
              <a:t>s reputation, use of source material, and stylistic choices construct the </a:t>
            </a:r>
            <a:r>
              <a:rPr lang="ja-JP" altLang="en-US" sz="1700">
                <a:latin typeface="Century Gothic" charset="0"/>
              </a:rPr>
              <a:t>“</a:t>
            </a:r>
            <a:r>
              <a:rPr lang="en-US" altLang="ja-JP" sz="1700">
                <a:latin typeface="Century Gothic" charset="0"/>
              </a:rPr>
              <a:t>character</a:t>
            </a:r>
            <a:r>
              <a:rPr lang="ja-JP" altLang="en-US" sz="1700">
                <a:latin typeface="Century Gothic" charset="0"/>
              </a:rPr>
              <a:t>”</a:t>
            </a:r>
            <a:r>
              <a:rPr lang="en-US" altLang="ja-JP" sz="1700">
                <a:latin typeface="Century Gothic" charset="0"/>
              </a:rPr>
              <a:t> and purpose of the writer.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entury Gothic" charset="0"/>
              </a:rPr>
              <a:t>A commercial boasts </a:t>
            </a:r>
            <a:r>
              <a:rPr lang="ja-JP" altLang="en-US" sz="1600">
                <a:latin typeface="Century Gothic" charset="0"/>
              </a:rPr>
              <a:t>“</a:t>
            </a:r>
            <a:r>
              <a:rPr lang="en-US" altLang="ja-JP" sz="1600">
                <a:latin typeface="Century Gothic" charset="0"/>
              </a:rPr>
              <a:t>proof</a:t>
            </a:r>
            <a:r>
              <a:rPr lang="ja-JP" altLang="en-US" sz="1600">
                <a:latin typeface="Century Gothic" charset="0"/>
              </a:rPr>
              <a:t>”</a:t>
            </a:r>
            <a:r>
              <a:rPr lang="en-US" altLang="ja-JP" sz="1600">
                <a:latin typeface="Century Gothic" charset="0"/>
              </a:rPr>
              <a:t> of the superiority of a new cleaning product-</a:t>
            </a:r>
            <a:r>
              <a:rPr lang="en-US" altLang="ja-JP" sz="1600" u="sng">
                <a:latin typeface="Century Gothic" charset="0"/>
              </a:rPr>
              <a:t>OxiClean</a:t>
            </a:r>
            <a:r>
              <a:rPr lang="en-US" altLang="ja-JP" sz="1600">
                <a:latin typeface="Century Gothic" charset="0"/>
              </a:rPr>
              <a:t> commercials where they show two stains treated with different products.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>
                <a:latin typeface="Century Gothic" charset="0"/>
              </a:rPr>
              <a:t>Logos (Logic): </a:t>
            </a:r>
            <a:r>
              <a:rPr lang="en-US" sz="1700">
                <a:latin typeface="Century Gothic" charset="0"/>
              </a:rPr>
              <a:t>Relies on facts, reasoning, or first-hand evidence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entury Gothic" charset="0"/>
              </a:rPr>
              <a:t>Commercials often use testimonials or celebrity endorsement-</a:t>
            </a:r>
            <a:r>
              <a:rPr lang="en-US" sz="1600" u="sng">
                <a:latin typeface="Century Gothic" charset="0"/>
              </a:rPr>
              <a:t>ProActiv</a:t>
            </a:r>
            <a:r>
              <a:rPr lang="en-US" sz="1600">
                <a:latin typeface="Century Gothic" charset="0"/>
              </a:rPr>
              <a:t> uses Adam Levine and many </a:t>
            </a:r>
            <a:r>
              <a:rPr lang="ja-JP" altLang="en-US" sz="1600">
                <a:latin typeface="Century Gothic" charset="0"/>
              </a:rPr>
              <a:t>“</a:t>
            </a:r>
            <a:r>
              <a:rPr lang="en-US" altLang="ja-JP" sz="1600">
                <a:latin typeface="Century Gothic" charset="0"/>
              </a:rPr>
              <a:t>regular</a:t>
            </a:r>
            <a:r>
              <a:rPr lang="ja-JP" altLang="en-US" sz="1600">
                <a:latin typeface="Century Gothic" charset="0"/>
              </a:rPr>
              <a:t>”</a:t>
            </a:r>
            <a:r>
              <a:rPr lang="en-US" altLang="ja-JP" sz="1600">
                <a:latin typeface="Century Gothic" charset="0"/>
              </a:rPr>
              <a:t> people to attest to the power of their product/make you want to try it.</a:t>
            </a:r>
            <a:endParaRPr lang="en-US" sz="160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Century Gothic" charset="0"/>
              </a:rPr>
              <a:t>Pathos</a:t>
            </a:r>
          </a:p>
        </p:txBody>
      </p:sp>
      <p:pic>
        <p:nvPicPr>
          <p:cNvPr id="2560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590800"/>
            <a:ext cx="2857500" cy="2381250"/>
          </a:xfrm>
        </p:spPr>
      </p:pic>
      <p:pic>
        <p:nvPicPr>
          <p:cNvPr id="2560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2667000"/>
            <a:ext cx="2670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600200" y="5334000"/>
            <a:ext cx="548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They “pull at our heart strings”</a:t>
            </a:r>
          </a:p>
          <a:p>
            <a:pPr algn="ctr"/>
            <a:r>
              <a:rPr lang="en-US" sz="1800"/>
              <a:t>Just 60 cents per day won’t hurt you!</a:t>
            </a:r>
          </a:p>
          <a:p>
            <a:pPr algn="ctr"/>
            <a:r>
              <a:rPr lang="en-US" sz="1800"/>
              <a:t>Think of the animals </a:t>
            </a:r>
            <a:r>
              <a:rPr lang="en-US" sz="1800">
                <a:sym typeface="Wingdings" charset="0"/>
              </a:rPr>
              <a:t></a:t>
            </a: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3910012" cy="1143000"/>
          </a:xfrm>
        </p:spPr>
        <p:txBody>
          <a:bodyPr/>
          <a:lstStyle/>
          <a:p>
            <a:pPr algn="ctr" eaLnBrk="1" hangingPunct="1"/>
            <a:r>
              <a:rPr lang="en-US">
                <a:latin typeface="Century Gothic" charset="0"/>
              </a:rPr>
              <a:t>Ethos</a:t>
            </a:r>
          </a:p>
        </p:txBody>
      </p:sp>
      <p:pic>
        <p:nvPicPr>
          <p:cNvPr id="3" name="Content Placeholder 2" descr="4 out of 5 dentist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r="981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458080" y="1201276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Experts lend credibility</a:t>
            </a:r>
          </a:p>
          <a:p>
            <a:r>
              <a:rPr lang="en-US" dirty="0" smtClean="0"/>
              <a:t>To product claims.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</a:t>
            </a:r>
            <a:endParaRPr lang="en-US" dirty="0"/>
          </a:p>
        </p:txBody>
      </p:sp>
      <p:pic>
        <p:nvPicPr>
          <p:cNvPr id="4" name="Content Placeholder 3" descr="viceroy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 b="10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124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pic>
        <p:nvPicPr>
          <p:cNvPr id="4" name="Content Placeholder 3" descr="scrubbing bubb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b="298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312008" y="1027664"/>
            <a:ext cx="2621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Reasoning/logic: With </a:t>
            </a:r>
          </a:p>
          <a:p>
            <a:r>
              <a:rPr lang="en-US" dirty="0" smtClean="0"/>
              <a:t>Scrubbing bubbles it</a:t>
            </a:r>
          </a:p>
          <a:p>
            <a:r>
              <a:rPr lang="en-US" dirty="0" smtClean="0"/>
              <a:t>Must be good!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pic>
        <p:nvPicPr>
          <p:cNvPr id="4" name="Content Placeholder 3" descr="makeup eras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" b="45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11822" y="1527337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Logos/Reasoning: The Eraser</a:t>
            </a:r>
          </a:p>
          <a:p>
            <a:r>
              <a:rPr lang="en-US" dirty="0" smtClean="0"/>
              <a:t>scientifically erases lines.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0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“Code” of Advertising: The 3 </a:t>
            </a:r>
            <a:r>
              <a:rPr lang="en-US" dirty="0" err="1" smtClean="0"/>
              <a:t>Metafunctions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b="1" dirty="0" smtClean="0"/>
              <a:t>The Ideational</a:t>
            </a:r>
            <a:r>
              <a:rPr lang="en-US" dirty="0" smtClean="0"/>
              <a:t>. What does the advertisement represent? What is happening or being depicted in the ad.</a:t>
            </a:r>
          </a:p>
          <a:p>
            <a:r>
              <a:rPr lang="en-US" b="1" dirty="0" smtClean="0"/>
              <a:t>The Interpersonal</a:t>
            </a:r>
            <a:r>
              <a:rPr lang="en-US" dirty="0" smtClean="0"/>
              <a:t>. How does the ad interact with the viewer? How are the people in the ad relating to each other?</a:t>
            </a:r>
          </a:p>
          <a:p>
            <a:r>
              <a:rPr lang="en-US" b="1" dirty="0" smtClean="0"/>
              <a:t>The Textual</a:t>
            </a:r>
            <a:r>
              <a:rPr lang="en-US" dirty="0" smtClean="0"/>
              <a:t>: How is the commercial composed? Font, color, graphics, text,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6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Searching for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keyword search.</a:t>
            </a:r>
          </a:p>
          <a:p>
            <a:r>
              <a:rPr lang="en-US" dirty="0" smtClean="0"/>
              <a:t>Try browsing.</a:t>
            </a:r>
          </a:p>
          <a:p>
            <a:r>
              <a:rPr lang="en-US" dirty="0" smtClean="0"/>
              <a:t>Perform a journal or newspaper 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6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sie the Riveter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"/>
          <a:stretch/>
        </p:blipFill>
        <p:spPr>
          <a:xfrm>
            <a:off x="612775" y="228600"/>
            <a:ext cx="8153400" cy="5867400"/>
          </a:xfrm>
        </p:spPr>
      </p:pic>
    </p:spTree>
    <p:extLst>
      <p:ext uri="{BB962C8B-B14F-4D97-AF65-F5344CB8AC3E}">
        <p14:creationId xmlns:p14="http://schemas.microsoft.com/office/powerpoint/2010/main" val="252679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ative-advertisement (1)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81" r="-74581"/>
          <a:stretch/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280421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pbell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15" r="-33315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32640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or-page-advertisement-sampl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58" r="-78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291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ick fix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35" r="-75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083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st-toothpaste-ad-198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31" r="-72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82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brand conveys an ideology, a belief system.</a:t>
            </a:r>
          </a:p>
          <a:p>
            <a:r>
              <a:rPr lang="en-US" dirty="0" smtClean="0"/>
              <a:t>Ideologies are so powerful because we often do not realize we are a part of them. There is no way to break free of ideology.</a:t>
            </a:r>
            <a:r>
              <a:rPr lang="en-US" dirty="0"/>
              <a:t> </a:t>
            </a:r>
            <a:r>
              <a:rPr lang="en-US" dirty="0" smtClean="0"/>
              <a:t>Ideologies are “invisible.”</a:t>
            </a:r>
          </a:p>
          <a:p>
            <a:r>
              <a:rPr lang="en-US" dirty="0" smtClean="0"/>
              <a:t>Advertisers in the U.S. promote a specific ideology of passive consumerism, Capitalism, and democracy.</a:t>
            </a:r>
          </a:p>
          <a:p>
            <a:r>
              <a:rPr lang="en-US" dirty="0" smtClean="0"/>
              <a:t>Advertisers construe experience into meanings they want you to believe.  </a:t>
            </a:r>
          </a:p>
          <a:p>
            <a:r>
              <a:rPr lang="en-US" dirty="0">
                <a:hlinkClick r:id="rId2"/>
              </a:rPr>
              <a:t> http://</a:t>
            </a:r>
            <a:r>
              <a:rPr lang="en-US" dirty="0" smtClean="0">
                <a:hlinkClick r:id="rId2"/>
              </a:rPr>
              <a:t>www.youtu`be.com</a:t>
            </a:r>
            <a:r>
              <a:rPr lang="en-US" dirty="0">
                <a:hlinkClick r:id="rId2"/>
              </a:rPr>
              <a:t>/watch?v=QVgl1HOxpj8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701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Ideational- Narrative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Participants</a:t>
            </a:r>
            <a:r>
              <a:rPr lang="en-US" dirty="0" smtClean="0"/>
              <a:t>- People, objects, animals, etc. </a:t>
            </a:r>
          </a:p>
          <a:p>
            <a:r>
              <a:rPr lang="en-US" b="1" dirty="0" smtClean="0"/>
              <a:t>Vectors</a:t>
            </a:r>
            <a:r>
              <a:rPr lang="en-US" dirty="0" smtClean="0"/>
              <a:t>- Oblique or diagonal lines formed by participants’ eye lines, bodies, limbs, tools, or objects.</a:t>
            </a:r>
          </a:p>
          <a:p>
            <a:r>
              <a:rPr lang="en-US" b="1" dirty="0" smtClean="0"/>
              <a:t>Vectors </a:t>
            </a:r>
            <a:r>
              <a:rPr lang="en-US" dirty="0" smtClean="0"/>
              <a:t>are the action verbs of the visual world. </a:t>
            </a:r>
            <a:endParaRPr lang="en-US" dirty="0"/>
          </a:p>
        </p:txBody>
      </p:sp>
      <p:pic>
        <p:nvPicPr>
          <p:cNvPr id="5" name="Content Placeholder 4" descr="440px-Astronomy_Amateur_3_V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7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354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Actor </a:t>
            </a:r>
            <a:r>
              <a:rPr lang="en-US" dirty="0" smtClean="0"/>
              <a:t>is the participant from which the </a:t>
            </a:r>
            <a:r>
              <a:rPr lang="en-US" b="1" dirty="0" smtClean="0"/>
              <a:t>vector</a:t>
            </a:r>
            <a:r>
              <a:rPr lang="en-US" dirty="0" smtClean="0"/>
              <a:t> forms or departs. </a:t>
            </a:r>
          </a:p>
          <a:p>
            <a:r>
              <a:rPr lang="en-US" b="1" dirty="0" smtClean="0"/>
              <a:t>The Goal </a:t>
            </a:r>
            <a:r>
              <a:rPr lang="en-US" dirty="0" smtClean="0"/>
              <a:t>is the participant at which the vector is directed. </a:t>
            </a:r>
            <a:endParaRPr lang="en-US" b="1" dirty="0"/>
          </a:p>
        </p:txBody>
      </p:sp>
      <p:pic>
        <p:nvPicPr>
          <p:cNvPr id="5" name="Content Placeholder 4" descr="Actor Goall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00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 and Goal</a:t>
            </a:r>
            <a:endParaRPr lang="en-US" dirty="0"/>
          </a:p>
        </p:txBody>
      </p:sp>
      <p:pic>
        <p:nvPicPr>
          <p:cNvPr id="8" name="Content Placeholder 7" descr="20110621203440591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7" b="12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65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Evaluating Library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introductory sections. Read the abstract.</a:t>
            </a:r>
          </a:p>
          <a:p>
            <a:r>
              <a:rPr lang="en-US" dirty="0" smtClean="0"/>
              <a:t>Examine the table of contents and index.</a:t>
            </a:r>
          </a:p>
          <a:p>
            <a:r>
              <a:rPr lang="en-US" dirty="0" smtClean="0"/>
              <a:t>Check the notes and bibliographic references.</a:t>
            </a:r>
          </a:p>
          <a:p>
            <a:r>
              <a:rPr lang="en-US" dirty="0" smtClean="0"/>
              <a:t>Skim deeper. Read chapter titles and headings and topic sentences to determine the relevance to your research.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6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 and Goal</a:t>
            </a:r>
            <a:endParaRPr lang="en-US" dirty="0"/>
          </a:p>
        </p:txBody>
      </p:sp>
      <p:pic>
        <p:nvPicPr>
          <p:cNvPr id="4" name="Content Placeholder 3" descr="20110220185456320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11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994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Analytical</a:t>
            </a:r>
            <a:r>
              <a:rPr lang="en-US" dirty="0" smtClean="0"/>
              <a:t>- How participants fit together in part to whole relationships </a:t>
            </a:r>
          </a:p>
          <a:p>
            <a:r>
              <a:rPr lang="en-US" b="1" dirty="0" smtClean="0"/>
              <a:t>Carrier</a:t>
            </a:r>
            <a:r>
              <a:rPr lang="en-US" dirty="0" smtClean="0"/>
              <a:t>- The whole structure.</a:t>
            </a:r>
          </a:p>
          <a:p>
            <a:r>
              <a:rPr lang="en-US" b="1" dirty="0" smtClean="0"/>
              <a:t>Possessive Attributes</a:t>
            </a:r>
            <a:r>
              <a:rPr lang="en-US" dirty="0" smtClean="0"/>
              <a:t>- The features of the carrier. </a:t>
            </a:r>
            <a:endParaRPr lang="en-US" dirty="0"/>
          </a:p>
        </p:txBody>
      </p:sp>
      <p:pic>
        <p:nvPicPr>
          <p:cNvPr id="12" name="Content Placeholder 11" descr="seventeen_giftguide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438" b="-37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512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Carrier/Possessive Attributes</a:t>
            </a:r>
            <a:endParaRPr lang="en-US" dirty="0"/>
          </a:p>
        </p:txBody>
      </p:sp>
      <p:pic>
        <p:nvPicPr>
          <p:cNvPr id="4" name="Content Placeholder 3" descr="seventeen_giftguid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9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359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Carrier/Possessive Attributes</a:t>
            </a:r>
            <a:endParaRPr lang="en-US" dirty="0"/>
          </a:p>
        </p:txBody>
      </p:sp>
      <p:pic>
        <p:nvPicPr>
          <p:cNvPr id="4" name="Content Placeholder 3" descr="carrier attributes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5" b="8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930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og-pic-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511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Classificational</a:t>
            </a:r>
            <a:r>
              <a:rPr lang="en-US" b="1" dirty="0" smtClean="0"/>
              <a:t> </a:t>
            </a:r>
            <a:r>
              <a:rPr lang="en-US" dirty="0" smtClean="0"/>
              <a:t>processes relate participants to each other in a kind of taxonomy. </a:t>
            </a:r>
          </a:p>
          <a:p>
            <a:r>
              <a:rPr lang="en-US" b="1" dirty="0" smtClean="0"/>
              <a:t>The superordinate </a:t>
            </a:r>
            <a:r>
              <a:rPr lang="en-US" dirty="0" smtClean="0"/>
              <a:t>is the head of the taxonomy.</a:t>
            </a:r>
          </a:p>
          <a:p>
            <a:r>
              <a:rPr lang="en-US" b="1" dirty="0" smtClean="0"/>
              <a:t>The subordinates </a:t>
            </a:r>
            <a:r>
              <a:rPr lang="en-US" dirty="0" smtClean="0"/>
              <a:t>are below the superordinate.  </a:t>
            </a:r>
            <a:endParaRPr lang="en-US" dirty="0"/>
          </a:p>
        </p:txBody>
      </p:sp>
      <p:pic>
        <p:nvPicPr>
          <p:cNvPr id="7" name="Content Placeholder 6" descr="PeopleStyleWatch_Carti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 b="5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401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pic>
        <p:nvPicPr>
          <p:cNvPr id="16" name="Content Placeholder 15" descr="8991550_f52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8" r="-1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18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Literacy</a:t>
            </a:r>
            <a:endParaRPr lang="en-US" dirty="0"/>
          </a:p>
        </p:txBody>
      </p:sp>
      <p:pic>
        <p:nvPicPr>
          <p:cNvPr id="4" name="Content Placeholder 3" descr="actor goal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1" r="-17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418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Interpersonal </a:t>
            </a:r>
            <a:r>
              <a:rPr lang="en-US" dirty="0" err="1" smtClean="0"/>
              <a:t>Metafunction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interaction </a:t>
            </a:r>
            <a:r>
              <a:rPr lang="en-US" dirty="0" smtClean="0"/>
              <a:t>between the </a:t>
            </a:r>
            <a:r>
              <a:rPr lang="en-US" b="1" dirty="0" smtClean="0"/>
              <a:t>producer</a:t>
            </a:r>
            <a:r>
              <a:rPr lang="en-US" dirty="0" smtClean="0"/>
              <a:t> and </a:t>
            </a:r>
            <a:r>
              <a:rPr lang="en-US" b="1" dirty="0" smtClean="0"/>
              <a:t>viewer </a:t>
            </a:r>
            <a:r>
              <a:rPr lang="en-US" dirty="0" smtClean="0"/>
              <a:t>of an image.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interactions</a:t>
            </a:r>
            <a:r>
              <a:rPr lang="en-US" dirty="0" smtClean="0"/>
              <a:t> between the </a:t>
            </a:r>
            <a:r>
              <a:rPr lang="en-US" b="1" dirty="0" smtClean="0"/>
              <a:t>participants</a:t>
            </a:r>
            <a:r>
              <a:rPr lang="en-US" dirty="0" smtClean="0"/>
              <a:t> of an image.</a:t>
            </a:r>
          </a:p>
          <a:p>
            <a:r>
              <a:rPr lang="en-US" b="1" dirty="0" smtClean="0"/>
              <a:t>Interactivity</a:t>
            </a:r>
            <a:r>
              <a:rPr lang="en-US" dirty="0" smtClean="0"/>
              <a:t>- The interaction between the viewer and the videogame, website, software program, etc.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6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Demand</a:t>
            </a:r>
            <a:r>
              <a:rPr lang="en-US" dirty="0"/>
              <a:t> </a:t>
            </a:r>
            <a:r>
              <a:rPr lang="en-US" dirty="0" smtClean="0"/>
              <a:t>and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Demand</a:t>
            </a:r>
            <a:r>
              <a:rPr lang="en-US" dirty="0" smtClean="0"/>
              <a:t>- When a participant looks directly at the viewer, demanding the viewer’s attention. </a:t>
            </a:r>
          </a:p>
          <a:p>
            <a:r>
              <a:rPr lang="en-US" b="1" dirty="0" smtClean="0"/>
              <a:t>Offer</a:t>
            </a:r>
            <a:r>
              <a:rPr lang="en-US" dirty="0" smtClean="0"/>
              <a:t>- When viewer looks away and is subject to the viewer’s gaze. </a:t>
            </a:r>
            <a:endParaRPr lang="en-US" dirty="0"/>
          </a:p>
        </p:txBody>
      </p:sp>
      <p:pic>
        <p:nvPicPr>
          <p:cNvPr id="5" name="Content Placeholder 4" descr="we want you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54" b="-29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237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Evaluating Internet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author of the site.</a:t>
            </a:r>
          </a:p>
          <a:p>
            <a:r>
              <a:rPr lang="en-US" dirty="0" smtClean="0"/>
              <a:t>Evaluate the organization that supports the site.</a:t>
            </a:r>
          </a:p>
          <a:p>
            <a:r>
              <a:rPr lang="en-US" dirty="0" smtClean="0"/>
              <a:t>Evaluate the purpose of the site.</a:t>
            </a:r>
          </a:p>
          <a:p>
            <a:r>
              <a:rPr lang="en-US" dirty="0" smtClean="0"/>
              <a:t>Evaluate the information on the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3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pic>
        <p:nvPicPr>
          <p:cNvPr id="4" name="Content Placeholder 3" descr="tupac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52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pic>
        <p:nvPicPr>
          <p:cNvPr id="4" name="Content Placeholder 3" descr="kurt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774" r="-89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88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oldfish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1" r="-22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16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w-pixar-screwed-up-cartoon-cars-for-a-generation-of-kids-4-150087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" b="1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540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</a:t>
            </a:r>
            <a:endParaRPr lang="en-US" dirty="0"/>
          </a:p>
        </p:txBody>
      </p:sp>
      <p:pic>
        <p:nvPicPr>
          <p:cNvPr id="4" name="Content Placeholder 3" descr="tupac 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r="1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859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urt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b="8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713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nger games 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0" r="-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50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ngergames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0" b="22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368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Demand/Offer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Demand information</a:t>
            </a:r>
          </a:p>
          <a:p>
            <a:endParaRPr lang="en-US" dirty="0" smtClean="0"/>
          </a:p>
          <a:p>
            <a:r>
              <a:rPr lang="en-US" dirty="0" smtClean="0"/>
              <a:t>Offer information</a:t>
            </a:r>
          </a:p>
          <a:p>
            <a:endParaRPr lang="en-US" dirty="0"/>
          </a:p>
          <a:p>
            <a:r>
              <a:rPr lang="en-US" dirty="0" smtClean="0"/>
              <a:t>Demand goods/services</a:t>
            </a:r>
          </a:p>
          <a:p>
            <a:endParaRPr lang="en-US" dirty="0"/>
          </a:p>
          <a:p>
            <a:r>
              <a:rPr lang="en-US" dirty="0" smtClean="0"/>
              <a:t>Offer goods/services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Question: What time is it?</a:t>
            </a:r>
          </a:p>
          <a:p>
            <a:r>
              <a:rPr lang="en-US" dirty="0" smtClean="0"/>
              <a:t>It is 5 p.m.</a:t>
            </a:r>
          </a:p>
          <a:p>
            <a:endParaRPr lang="en-US" dirty="0"/>
          </a:p>
          <a:p>
            <a:r>
              <a:rPr lang="en-US" dirty="0" smtClean="0"/>
              <a:t>I’ll have a medium coffee. </a:t>
            </a:r>
          </a:p>
          <a:p>
            <a:endParaRPr lang="en-US" dirty="0"/>
          </a:p>
          <a:p>
            <a:r>
              <a:rPr lang="en-US"/>
              <a:t>M</a:t>
            </a:r>
            <a:r>
              <a:rPr lang="en-US" smtClean="0"/>
              <a:t>edium </a:t>
            </a:r>
            <a:r>
              <a:rPr lang="en-US" dirty="0" smtClean="0"/>
              <a:t>coffee, miss.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Modality (Truth)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Modality</a:t>
            </a:r>
            <a:r>
              <a:rPr lang="en-US" dirty="0" smtClean="0"/>
              <a:t> is the degree of truthfulness or reliability conveyed by images. </a:t>
            </a:r>
          </a:p>
          <a:p>
            <a:r>
              <a:rPr lang="en-US" b="1" dirty="0"/>
              <a:t>Modality operates on a sliding scale </a:t>
            </a:r>
            <a:r>
              <a:rPr lang="en-US" dirty="0"/>
              <a:t>of truth. “Truthiness.</a:t>
            </a:r>
            <a:r>
              <a:rPr lang="en-US" dirty="0" smtClean="0"/>
              <a:t>”</a:t>
            </a:r>
          </a:p>
          <a:p>
            <a:r>
              <a:rPr lang="en-US" b="1" dirty="0"/>
              <a:t>High modality </a:t>
            </a:r>
            <a:r>
              <a:rPr lang="en-US" dirty="0"/>
              <a:t>conveys honesty and truthfulness.</a:t>
            </a:r>
          </a:p>
          <a:p>
            <a:r>
              <a:rPr lang="en-US" b="1" dirty="0"/>
              <a:t>Low modality </a:t>
            </a:r>
            <a:r>
              <a:rPr lang="en-US" dirty="0"/>
              <a:t>is a lack of </a:t>
            </a:r>
            <a:r>
              <a:rPr lang="en-US" dirty="0" smtClean="0"/>
              <a:t>honesty and truthfulness appearing unreal.</a:t>
            </a:r>
          </a:p>
          <a:p>
            <a:r>
              <a:rPr lang="en-US" dirty="0" smtClean="0"/>
              <a:t>Every social group values or deems credible different kinds of meaning. </a:t>
            </a:r>
          </a:p>
          <a:p>
            <a:r>
              <a:rPr lang="en-US" dirty="0" smtClean="0"/>
              <a:t>Modality comes from modals in grammar like will, must, could, should. Auxiliary verbs convey probability and conditionality.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593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7 From Summary to Synthesis: Using Sources to Build an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13779"/>
            <a:ext cx="8042276" cy="37298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paraphrase</a:t>
            </a:r>
            <a:r>
              <a:rPr lang="en-US" dirty="0" smtClean="0"/>
              <a:t> is a restatement of all the information in a passage </a:t>
            </a:r>
            <a:r>
              <a:rPr lang="en-US" b="1" dirty="0" smtClean="0"/>
              <a:t>in your own words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paraphrase</a:t>
            </a:r>
            <a:r>
              <a:rPr lang="en-US" dirty="0" smtClean="0"/>
              <a:t> is usually about the same length as original text. </a:t>
            </a:r>
          </a:p>
          <a:p>
            <a:r>
              <a:rPr lang="en-US" dirty="0" smtClean="0"/>
              <a:t>Identify </a:t>
            </a:r>
            <a:r>
              <a:rPr lang="en-US" b="1" dirty="0" smtClean="0"/>
              <a:t>key words </a:t>
            </a:r>
            <a:r>
              <a:rPr lang="en-US" dirty="0" smtClean="0"/>
              <a:t>and phrases and substitute synonyms for them. </a:t>
            </a:r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b="1" dirty="0" smtClean="0"/>
              <a:t>summary</a:t>
            </a:r>
            <a:r>
              <a:rPr lang="en-US" dirty="0" smtClean="0"/>
              <a:t> </a:t>
            </a:r>
            <a:r>
              <a:rPr lang="en-US" i="1" dirty="0" smtClean="0"/>
              <a:t>condenses</a:t>
            </a:r>
            <a:r>
              <a:rPr lang="en-US" dirty="0" smtClean="0"/>
              <a:t> a body of information, presenting the key ideas and acknowledging the source. Usually a paragraph or page at most.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2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Modality Scale </a:t>
            </a:r>
            <a:endParaRPr lang="en-US" dirty="0"/>
          </a:p>
        </p:txBody>
      </p:sp>
      <p:pic>
        <p:nvPicPr>
          <p:cNvPr id="5" name="Content Placeholder 4" descr="larg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65" b="-9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66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Modality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Color saturation</a:t>
            </a:r>
            <a:r>
              <a:rPr lang="en-US" dirty="0" smtClean="0"/>
              <a:t>- a scale running from full color saturation to the complete absence of color (black and white). </a:t>
            </a:r>
          </a:p>
          <a:p>
            <a:r>
              <a:rPr lang="en-US" b="1" dirty="0" smtClean="0"/>
              <a:t>Contextualization</a:t>
            </a:r>
            <a:r>
              <a:rPr lang="en-US" dirty="0" smtClean="0"/>
              <a:t>- a scale running from the complete absence of a background to the background represented in full detail. </a:t>
            </a:r>
          </a:p>
          <a:p>
            <a:r>
              <a:rPr lang="en-US" b="1" dirty="0" smtClean="0"/>
              <a:t>Representation</a:t>
            </a:r>
            <a:r>
              <a:rPr lang="en-US" dirty="0" smtClean="0"/>
              <a:t>- A scale running from maximum abstraction to maximum representation. </a:t>
            </a:r>
          </a:p>
          <a:p>
            <a:r>
              <a:rPr lang="en-US" b="1" dirty="0" smtClean="0"/>
              <a:t>Light</a:t>
            </a:r>
          </a:p>
          <a:p>
            <a:r>
              <a:rPr lang="en-US" b="1" dirty="0" smtClean="0"/>
              <a:t>Depth</a:t>
            </a:r>
          </a:p>
          <a:p>
            <a:r>
              <a:rPr lang="en-US" b="1" dirty="0" smtClean="0"/>
              <a:t>Brightness</a:t>
            </a:r>
          </a:p>
          <a:p>
            <a:r>
              <a:rPr lang="en-US" dirty="0" smtClean="0"/>
              <a:t>The further you extend a modality marker, the less real the image becomes. </a:t>
            </a:r>
          </a:p>
        </p:txBody>
      </p:sp>
      <p:pic>
        <p:nvPicPr>
          <p:cNvPr id="5" name="Content Placeholder 4" descr="cline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356" b="-236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535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Modality</a:t>
            </a:r>
            <a:endParaRPr lang="en-US" dirty="0"/>
          </a:p>
        </p:txBody>
      </p:sp>
      <p:pic>
        <p:nvPicPr>
          <p:cNvPr id="4" name="Content Placeholder 3" descr="indefdaax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394" b="-85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62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(High Modality)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Black and white images convey high modality or truthfulness.</a:t>
            </a:r>
          </a:p>
          <a:p>
            <a:r>
              <a:rPr lang="en-US" dirty="0" smtClean="0"/>
              <a:t>They appear natural and unaltered. </a:t>
            </a:r>
            <a:endParaRPr lang="en-US" dirty="0"/>
          </a:p>
        </p:txBody>
      </p:sp>
      <p:pic>
        <p:nvPicPr>
          <p:cNvPr id="5" name="Content Placeholder 4" descr="aber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r="18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298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(Low Modality)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Fashion magazines, most advertisements, and fast food restaurants use full color.</a:t>
            </a:r>
          </a:p>
          <a:p>
            <a:r>
              <a:rPr lang="en-US" dirty="0" smtClean="0"/>
              <a:t>Less honesty and truthfulness. Photoshop.</a:t>
            </a:r>
          </a:p>
          <a:p>
            <a:r>
              <a:rPr lang="en-US" dirty="0" smtClean="0"/>
              <a:t>High sensory.</a:t>
            </a:r>
          </a:p>
          <a:p>
            <a:r>
              <a:rPr lang="en-US" dirty="0" smtClean="0"/>
              <a:t>Appeals to the senses.</a:t>
            </a:r>
          </a:p>
          <a:p>
            <a:r>
              <a:rPr lang="en-US" dirty="0" smtClean="0"/>
              <a:t>Appeal to basic urges for sex and food. </a:t>
            </a:r>
            <a:endParaRPr lang="en-US" dirty="0"/>
          </a:p>
        </p:txBody>
      </p:sp>
      <p:pic>
        <p:nvPicPr>
          <p:cNvPr id="5" name="Content Placeholder 4" descr="sex sun fun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5" r="-7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36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Modality</a:t>
            </a:r>
            <a:endParaRPr lang="en-US" dirty="0"/>
          </a:p>
        </p:txBody>
      </p:sp>
      <p:pic>
        <p:nvPicPr>
          <p:cNvPr id="6" name="Content Placeholder 5" descr="bradd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24" b="-8824"/>
          <a:stretch>
            <a:fillRect/>
          </a:stretch>
        </p:blipFill>
        <p:spPr/>
      </p:pic>
      <p:pic>
        <p:nvPicPr>
          <p:cNvPr id="5" name="Content Placeholder 4" descr="mcd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r="28750"/>
          <a:stretch>
            <a:fillRect/>
          </a:stretch>
        </p:blipFill>
        <p:spPr>
          <a:xfrm>
            <a:off x="4845050" y="1589088"/>
            <a:ext cx="3886200" cy="4572000"/>
          </a:xfrm>
        </p:spPr>
      </p:pic>
    </p:spTree>
    <p:extLst>
      <p:ext uri="{BB962C8B-B14F-4D97-AF65-F5344CB8AC3E}">
        <p14:creationId xmlns:p14="http://schemas.microsoft.com/office/powerpoint/2010/main" val="7412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Modality</a:t>
            </a:r>
            <a:endParaRPr lang="en-US" dirty="0"/>
          </a:p>
        </p:txBody>
      </p:sp>
      <p:pic>
        <p:nvPicPr>
          <p:cNvPr id="4" name="Content Placeholder 3" descr="br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7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7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Modality</a:t>
            </a:r>
            <a:endParaRPr lang="en-US" dirty="0"/>
          </a:p>
        </p:txBody>
      </p:sp>
      <p:pic>
        <p:nvPicPr>
          <p:cNvPr id="4" name="Content Placeholder 3" descr="tb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78" r="-40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912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(Low Modality)</a:t>
            </a:r>
            <a:endParaRPr lang="en-US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7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7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(Low Modality)</a:t>
            </a:r>
            <a:endParaRPr lang="en-US" dirty="0"/>
          </a:p>
        </p:txBody>
      </p:sp>
      <p:pic>
        <p:nvPicPr>
          <p:cNvPr id="4" name="Content Placeholder 3" descr="imagfea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79" r="-60779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413321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Writing a Paraphrase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whether to paraphrase. You may want to paraphrase to make the original more accessible to the reader.</a:t>
            </a:r>
          </a:p>
          <a:p>
            <a:r>
              <a:rPr lang="en-US" dirty="0" smtClean="0"/>
              <a:t>Understand the passage. Identify key words, phrases, and ideas. </a:t>
            </a:r>
          </a:p>
          <a:p>
            <a:r>
              <a:rPr lang="en-US" dirty="0" smtClean="0"/>
              <a:t>Draft your paraphrase. Replace key words and phrases with synonyms.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6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(High Modality)</a:t>
            </a:r>
            <a:endParaRPr lang="en-US" dirty="0"/>
          </a:p>
        </p:txBody>
      </p:sp>
      <p:pic>
        <p:nvPicPr>
          <p:cNvPr id="6" name="Content Placeholder 5" descr="indfeaex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b="8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8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dhfjk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7" r="-5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654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Orientations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Different </a:t>
            </a:r>
            <a:r>
              <a:rPr lang="en-US" b="1" i="1" dirty="0" smtClean="0"/>
              <a:t>audiences</a:t>
            </a:r>
            <a:r>
              <a:rPr lang="en-US" i="1" dirty="0" smtClean="0"/>
              <a:t> and </a:t>
            </a:r>
            <a:r>
              <a:rPr lang="en-US" b="1" i="1" dirty="0" smtClean="0"/>
              <a:t>social groups </a:t>
            </a:r>
            <a:r>
              <a:rPr lang="en-US" i="1" dirty="0" smtClean="0"/>
              <a:t>value different kinds of meaning. </a:t>
            </a:r>
          </a:p>
          <a:p>
            <a:r>
              <a:rPr lang="en-US" b="1" dirty="0" smtClean="0"/>
              <a:t>Technological coding orientations</a:t>
            </a:r>
            <a:r>
              <a:rPr lang="en-US" dirty="0"/>
              <a:t>-</a:t>
            </a:r>
            <a:r>
              <a:rPr lang="en-US" dirty="0" smtClean="0"/>
              <a:t> scientific blueprints, models, and diagrams geared toward engineers and scientists.</a:t>
            </a:r>
          </a:p>
          <a:p>
            <a:r>
              <a:rPr lang="en-US" b="1" dirty="0" smtClean="0"/>
              <a:t>Sensory coding orientations- </a:t>
            </a:r>
            <a:r>
              <a:rPr lang="en-US" dirty="0" smtClean="0"/>
              <a:t>advertising, fashion magazines, entertainment, food, interior design. Bright, sensory colors appealing to primary drives for food, sex, and security. Geared toward consumers.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Abstract coding orientations- </a:t>
            </a:r>
            <a:r>
              <a:rPr lang="en-US" dirty="0" smtClean="0"/>
              <a:t>Abstract, conceptual art aimed at “serious” artists and scientists. </a:t>
            </a:r>
          </a:p>
          <a:p>
            <a:r>
              <a:rPr lang="en-US" b="1" dirty="0" smtClean="0"/>
              <a:t>Naturalistic coding orientation- </a:t>
            </a:r>
            <a:r>
              <a:rPr lang="en-US" dirty="0" smtClean="0"/>
              <a:t>Everyday reality. The one coding orientation everyone shares. 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2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Coding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Diagrams.</a:t>
            </a:r>
          </a:p>
          <a:p>
            <a:r>
              <a:rPr lang="en-US" dirty="0" smtClean="0"/>
              <a:t>Color not given high modality. </a:t>
            </a:r>
            <a:endParaRPr lang="en-US" dirty="0"/>
          </a:p>
        </p:txBody>
      </p:sp>
      <p:pic>
        <p:nvPicPr>
          <p:cNvPr id="5" name="Content Placeholder 4" descr="Type 6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r="18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108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Coding Orientation</a:t>
            </a:r>
            <a:endParaRPr lang="en-US" dirty="0"/>
          </a:p>
        </p:txBody>
      </p:sp>
      <p:pic>
        <p:nvPicPr>
          <p:cNvPr id="4" name="Content Placeholder 3" descr="Death_Star_Owner's_Technical_Manual_blueprin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7" r="-8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785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Coding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Bright colors have high modality.</a:t>
            </a:r>
            <a:endParaRPr lang="en-US" dirty="0"/>
          </a:p>
          <a:p>
            <a:r>
              <a:rPr lang="en-US" dirty="0" smtClean="0"/>
              <a:t>Appeals to basic needs/desire.</a:t>
            </a:r>
          </a:p>
        </p:txBody>
      </p:sp>
      <p:pic>
        <p:nvPicPr>
          <p:cNvPr id="5" name="Content Placeholder 4" descr="indexdw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4" r="-7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881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Coding Orientation</a:t>
            </a:r>
            <a:endParaRPr lang="en-US" dirty="0"/>
          </a:p>
        </p:txBody>
      </p:sp>
      <p:pic>
        <p:nvPicPr>
          <p:cNvPr id="4" name="Content Placeholder 3" descr="indexfsf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10" r="-13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200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Coding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Abstract, conceptual art.</a:t>
            </a:r>
          </a:p>
          <a:p>
            <a:r>
              <a:rPr lang="en-US" dirty="0" smtClean="0"/>
              <a:t>“Serious” art for sociocultural elite. </a:t>
            </a:r>
            <a:endParaRPr lang="en-US" dirty="0"/>
          </a:p>
        </p:txBody>
      </p:sp>
      <p:pic>
        <p:nvPicPr>
          <p:cNvPr id="5" name="Content Placeholder 4" descr="indeeaeax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6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152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Coding Orientation</a:t>
            </a:r>
            <a:endParaRPr lang="en-US" dirty="0"/>
          </a:p>
        </p:txBody>
      </p:sp>
      <p:pic>
        <p:nvPicPr>
          <p:cNvPr id="4" name="Content Placeholder 3" descr="imagfda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r="6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15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Naturalistic Coding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Everyday, “normal” view of reality that everyone shares. </a:t>
            </a:r>
            <a:endParaRPr lang="en-US" dirty="0"/>
          </a:p>
        </p:txBody>
      </p:sp>
      <p:pic>
        <p:nvPicPr>
          <p:cNvPr id="5" name="Content Placeholder 4" descr="indefewafx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68" b="-34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97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Writing a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</a:t>
            </a:r>
            <a:r>
              <a:rPr lang="en-US" b="1" dirty="0" smtClean="0"/>
              <a:t>key claims </a:t>
            </a:r>
            <a:r>
              <a:rPr lang="en-US" dirty="0" smtClean="0"/>
              <a:t>of the text. Pay attention to author’s argument, paragraphs, transitions, and POV. </a:t>
            </a:r>
          </a:p>
          <a:p>
            <a:r>
              <a:rPr lang="en-US" dirty="0" smtClean="0"/>
              <a:t>Select examples to illustrate the author’s argument.</a:t>
            </a:r>
          </a:p>
          <a:p>
            <a:r>
              <a:rPr lang="en-US" dirty="0" smtClean="0"/>
              <a:t>Present the gist of the author’s argument.</a:t>
            </a:r>
          </a:p>
          <a:p>
            <a:r>
              <a:rPr lang="en-US" dirty="0" smtClean="0"/>
              <a:t>Contextualize what you summarize.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3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Naturalistic Coding Orientation</a:t>
            </a:r>
            <a:endParaRPr lang="en-US" dirty="0"/>
          </a:p>
        </p:txBody>
      </p:sp>
      <p:pic>
        <p:nvPicPr>
          <p:cNvPr id="4" name="Content Placeholder 3" descr="imfdefaag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 b="8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0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Slogans </a:t>
            </a:r>
            <a:r>
              <a:rPr lang="en-US" smtClean="0"/>
              <a:t>are interpersonal. </a:t>
            </a:r>
            <a:endParaRPr lang="en-US" dirty="0" smtClean="0"/>
          </a:p>
          <a:p>
            <a:r>
              <a:rPr lang="en-US" dirty="0" smtClean="0"/>
              <a:t> They interact with and directly address the consumer making you feel a participant with the product. Often use second person “You.”</a:t>
            </a:r>
          </a:p>
          <a:p>
            <a:r>
              <a:rPr lang="en-US" dirty="0" smtClean="0"/>
              <a:t>Slogans make you think differently about the product and encourage thinking “outside the box.” “I’m </a:t>
            </a:r>
            <a:r>
              <a:rPr lang="en-US" dirty="0" err="1" smtClean="0"/>
              <a:t>lovin</a:t>
            </a:r>
            <a:r>
              <a:rPr lang="en-US" dirty="0" smtClean="0"/>
              <a:t>’ it.” McDonald’s loves you. </a:t>
            </a:r>
          </a:p>
          <a:p>
            <a:endParaRPr lang="en-US" dirty="0" smtClean="0"/>
          </a:p>
          <a:p>
            <a:r>
              <a:rPr lang="en-US" sz="2300" dirty="0">
                <a:hlinkClick r:id="rId2"/>
              </a:rPr>
              <a:t>http://</a:t>
            </a:r>
            <a:r>
              <a:rPr lang="en-US" sz="2300" dirty="0" err="1">
                <a:hlinkClick r:id="rId2"/>
              </a:rPr>
              <a:t>www.youtube.com</a:t>
            </a:r>
            <a:r>
              <a:rPr lang="en-US" sz="2300" dirty="0">
                <a:hlinkClick r:id="rId2"/>
              </a:rPr>
              <a:t>/</a:t>
            </a:r>
            <a:r>
              <a:rPr lang="en-US" sz="2300" dirty="0" err="1">
                <a:hlinkClick r:id="rId2"/>
              </a:rPr>
              <a:t>watch?v</a:t>
            </a:r>
            <a:r>
              <a:rPr lang="en-US" sz="2300" dirty="0">
                <a:hlinkClick r:id="rId2"/>
              </a:rPr>
              <a:t>=vxXESwmC32Y&amp;index=5&amp;list=PL9J_CUA2uCtPgLQ7o1DHX84attVPBnPna</a:t>
            </a:r>
            <a:endParaRPr lang="en-US" sz="2300" dirty="0" smtClean="0"/>
          </a:p>
          <a:p>
            <a:r>
              <a:rPr lang="en-US" sz="2300" dirty="0" smtClean="0"/>
              <a:t> 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2486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Textual </a:t>
            </a:r>
            <a:r>
              <a:rPr lang="en-US" dirty="0" err="1" smtClean="0"/>
              <a:t>Metafunction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textual </a:t>
            </a:r>
            <a:r>
              <a:rPr lang="en-US" dirty="0" smtClean="0"/>
              <a:t>or </a:t>
            </a:r>
            <a:r>
              <a:rPr lang="en-US" b="1" dirty="0" smtClean="0"/>
              <a:t>compositional</a:t>
            </a:r>
            <a:r>
              <a:rPr lang="en-US" dirty="0" smtClean="0"/>
              <a:t> function deals with the composition or arrangement of images.</a:t>
            </a:r>
          </a:p>
          <a:p>
            <a:r>
              <a:rPr lang="en-US" dirty="0" smtClean="0"/>
              <a:t>Layout</a:t>
            </a:r>
          </a:p>
          <a:p>
            <a:r>
              <a:rPr lang="en-US" dirty="0" smtClean="0"/>
              <a:t>Spatial arrangement</a:t>
            </a:r>
          </a:p>
          <a:p>
            <a:r>
              <a:rPr lang="en-US" dirty="0" smtClean="0"/>
              <a:t>Typography- words, font, </a:t>
            </a:r>
            <a:r>
              <a:rPr lang="en-US" b="1" dirty="0" smtClean="0"/>
              <a:t>bold</a:t>
            </a:r>
            <a:r>
              <a:rPr lang="en-US" dirty="0" smtClean="0"/>
              <a:t>, </a:t>
            </a:r>
            <a:r>
              <a:rPr lang="en-US" i="1" dirty="0" smtClean="0"/>
              <a:t>italics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4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screen consists of four sections. </a:t>
            </a:r>
          </a:p>
          <a:p>
            <a:r>
              <a:rPr lang="en-US" dirty="0" smtClean="0"/>
              <a:t>The left side is the </a:t>
            </a:r>
            <a:r>
              <a:rPr lang="en-US" b="1" dirty="0" smtClean="0"/>
              <a:t>Given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right side is the </a:t>
            </a:r>
            <a:r>
              <a:rPr lang="en-US" b="1" dirty="0" smtClean="0"/>
              <a:t>New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top half is the </a:t>
            </a:r>
            <a:r>
              <a:rPr lang="en-US" b="1" dirty="0" smtClean="0"/>
              <a:t>Ideal.</a:t>
            </a:r>
          </a:p>
          <a:p>
            <a:r>
              <a:rPr lang="en-US" dirty="0" smtClean="0"/>
              <a:t>The bottom half is the </a:t>
            </a:r>
            <a:r>
              <a:rPr lang="en-US" b="1" dirty="0" smtClean="0"/>
              <a:t>Real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feaf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1" b="-2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336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Given/New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a screen is split into left and right sections.</a:t>
            </a:r>
          </a:p>
          <a:p>
            <a:r>
              <a:rPr lang="en-US" dirty="0" smtClean="0"/>
              <a:t>The left side, the </a:t>
            </a:r>
            <a:r>
              <a:rPr lang="en-US" b="1" dirty="0" smtClean="0"/>
              <a:t>Given</a:t>
            </a:r>
            <a:r>
              <a:rPr lang="en-US" dirty="0" smtClean="0"/>
              <a:t>, is information already known to the viewer. </a:t>
            </a:r>
          </a:p>
          <a:p>
            <a:r>
              <a:rPr lang="en-US" dirty="0" smtClean="0"/>
              <a:t>The right side presents </a:t>
            </a:r>
            <a:r>
              <a:rPr lang="en-US" b="1" dirty="0" smtClean="0"/>
              <a:t>New</a:t>
            </a:r>
            <a:r>
              <a:rPr lang="en-US" dirty="0" smtClean="0"/>
              <a:t> information</a:t>
            </a:r>
          </a:p>
          <a:p>
            <a:endParaRPr lang="en-US" dirty="0"/>
          </a:p>
        </p:txBody>
      </p:sp>
      <p:pic>
        <p:nvPicPr>
          <p:cNvPr id="5" name="Content Placeholder 4" descr="Print-Advertisements-20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r="20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065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Given/New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this ad for Pepsi, the Coke can is presented as old information, while the Pepsi can is presented as new. </a:t>
            </a:r>
            <a:endParaRPr lang="en-US" dirty="0"/>
          </a:p>
        </p:txBody>
      </p:sp>
      <p:pic>
        <p:nvPicPr>
          <p:cNvPr id="5" name="Content Placeholder 4" descr="ua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13" b="-49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212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Given/New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Celebrity spokesperson on one side, new perfume on the other. </a:t>
            </a:r>
            <a:endParaRPr lang="en-US" dirty="0"/>
          </a:p>
        </p:txBody>
      </p:sp>
      <p:pic>
        <p:nvPicPr>
          <p:cNvPr id="5" name="Content Placeholder 4" descr="perfume-advertisements-1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60" b="-24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417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Given/New</a:t>
            </a:r>
            <a:endParaRPr lang="en-US" dirty="0"/>
          </a:p>
        </p:txBody>
      </p:sp>
      <p:pic>
        <p:nvPicPr>
          <p:cNvPr id="4" name="Content Placeholder 3" descr="Brilliant-Advertisment-0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9" r="-10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961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fdafdex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75" r="-67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73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Given/New</a:t>
            </a:r>
            <a:endParaRPr lang="en-US" dirty="0"/>
          </a:p>
        </p:txBody>
      </p:sp>
      <p:pic>
        <p:nvPicPr>
          <p:cNvPr id="4" name="Content Placeholder 3" descr="lowmodality_divide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60" r="-583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310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989</TotalTime>
  <Words>3145</Words>
  <Application>Microsoft Macintosh PowerPoint</Application>
  <PresentationFormat>On-screen Show (4:3)</PresentationFormat>
  <Paragraphs>358</Paragraphs>
  <Slides>124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Median</vt:lpstr>
      <vt:lpstr>Primary vs. Secondary Sources</vt:lpstr>
      <vt:lpstr>Popular vs. Scholarly Sources</vt:lpstr>
      <vt:lpstr>Steps to Identifying Sources</vt:lpstr>
      <vt:lpstr>Steps to Searching for Sources</vt:lpstr>
      <vt:lpstr>Steps to Evaluating Library Sources</vt:lpstr>
      <vt:lpstr>Steps to Evaluating Internet Sources</vt:lpstr>
      <vt:lpstr>Chapter 7 From Summary to Synthesis: Using Sources to Build an Argument</vt:lpstr>
      <vt:lpstr>Steps to Writing a Paraphrase</vt:lpstr>
      <vt:lpstr>Steps to Writing a Summary</vt:lpstr>
      <vt:lpstr>Synthesis</vt:lpstr>
      <vt:lpstr>Avoiding Plagiarism</vt:lpstr>
      <vt:lpstr>Steps to Integrating Quotations into your Writing</vt:lpstr>
      <vt:lpstr>Semiotics: The Study of Signs</vt:lpstr>
      <vt:lpstr>Semiotics</vt:lpstr>
      <vt:lpstr>Signifier/Signified</vt:lpstr>
      <vt:lpstr>Signifier/Signified</vt:lpstr>
      <vt:lpstr>PowerPoint Presentation</vt:lpstr>
      <vt:lpstr>PowerPoint Presentation</vt:lpstr>
      <vt:lpstr>Meaning is Arbitrary</vt:lpstr>
      <vt:lpstr>Postmodernism</vt:lpstr>
      <vt:lpstr>PowerPoint Presentation</vt:lpstr>
      <vt:lpstr>PowerPoint Presentation</vt:lpstr>
      <vt:lpstr>PowerPoint Presentation</vt:lpstr>
      <vt:lpstr>Postmodernism</vt:lpstr>
      <vt:lpstr>Social Semiotics</vt:lpstr>
      <vt:lpstr>What do Semioticians Do?</vt:lpstr>
      <vt:lpstr>Modes and Multimodality</vt:lpstr>
      <vt:lpstr>Branding</vt:lpstr>
      <vt:lpstr>Logos</vt:lpstr>
      <vt:lpstr>Memes</vt:lpstr>
      <vt:lpstr>The Rhetorical Situation</vt:lpstr>
      <vt:lpstr>Advertisements Make Arguments Too</vt:lpstr>
      <vt:lpstr>Aristotelian Appeals (Manual 17)</vt:lpstr>
      <vt:lpstr>Pathos</vt:lpstr>
      <vt:lpstr>Ethos</vt:lpstr>
      <vt:lpstr>Ethos</vt:lpstr>
      <vt:lpstr>Logos</vt:lpstr>
      <vt:lpstr>Logos</vt:lpstr>
      <vt:lpstr>Understanding the “Code” of Advertising: The 3 Metafunctions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Ideology</vt:lpstr>
      <vt:lpstr>Ideational- Narrative Representations</vt:lpstr>
      <vt:lpstr>Action Processes</vt:lpstr>
      <vt:lpstr>Actor and Goal</vt:lpstr>
      <vt:lpstr>Actor and Goal</vt:lpstr>
      <vt:lpstr>Conceptual Structures</vt:lpstr>
      <vt:lpstr>Carrier/Possessive Attributes</vt:lpstr>
      <vt:lpstr>Carrier/Possessive Attributes</vt:lpstr>
      <vt:lpstr>PowerPoint Presentation</vt:lpstr>
      <vt:lpstr>Taxonomies</vt:lpstr>
      <vt:lpstr>Taxonomy</vt:lpstr>
      <vt:lpstr>Literacy</vt:lpstr>
      <vt:lpstr>Interpersonal Metafunction</vt:lpstr>
      <vt:lpstr>Demand and Offer</vt:lpstr>
      <vt:lpstr>Demand</vt:lpstr>
      <vt:lpstr>Demand</vt:lpstr>
      <vt:lpstr>PowerPoint Presentation</vt:lpstr>
      <vt:lpstr>PowerPoint Presentation</vt:lpstr>
      <vt:lpstr>Offer </vt:lpstr>
      <vt:lpstr>PowerPoint Presentation</vt:lpstr>
      <vt:lpstr>PowerPoint Presentation</vt:lpstr>
      <vt:lpstr>PowerPoint Presentation</vt:lpstr>
      <vt:lpstr>Demand/Offer Literacy</vt:lpstr>
      <vt:lpstr>Modality (Truth)</vt:lpstr>
      <vt:lpstr>Modality Scale </vt:lpstr>
      <vt:lpstr>Modality Markers</vt:lpstr>
      <vt:lpstr>Scale of Modality</vt:lpstr>
      <vt:lpstr>Color (High Modality)</vt:lpstr>
      <vt:lpstr>Color (Low Modality)</vt:lpstr>
      <vt:lpstr>Modality</vt:lpstr>
      <vt:lpstr>Modality</vt:lpstr>
      <vt:lpstr>Modality</vt:lpstr>
      <vt:lpstr>Representation (Low Modality)</vt:lpstr>
      <vt:lpstr>Representation (Low Modality)</vt:lpstr>
      <vt:lpstr>Representation (High Modality)</vt:lpstr>
      <vt:lpstr>PowerPoint Presentation</vt:lpstr>
      <vt:lpstr>Coding Orientations</vt:lpstr>
      <vt:lpstr>Technological Coding Orientation</vt:lpstr>
      <vt:lpstr>Technological Coding Orientation</vt:lpstr>
      <vt:lpstr>Sensory Coding Orientation</vt:lpstr>
      <vt:lpstr>Sensory Coding Orientation</vt:lpstr>
      <vt:lpstr>Abstract Coding Orientation</vt:lpstr>
      <vt:lpstr>Abstract Coding Orientation</vt:lpstr>
      <vt:lpstr>Naturalistic Coding Orientation</vt:lpstr>
      <vt:lpstr>Naturalistic Coding Orientation</vt:lpstr>
      <vt:lpstr>Slogans</vt:lpstr>
      <vt:lpstr>Textual Metafunction</vt:lpstr>
      <vt:lpstr>The Screen</vt:lpstr>
      <vt:lpstr>Given/New</vt:lpstr>
      <vt:lpstr>Given/New</vt:lpstr>
      <vt:lpstr>Given/New</vt:lpstr>
      <vt:lpstr>Given/New</vt:lpstr>
      <vt:lpstr>PowerPoint Presentation</vt:lpstr>
      <vt:lpstr>Given/New</vt:lpstr>
      <vt:lpstr>Ideal/Real</vt:lpstr>
      <vt:lpstr>Ideal/Real</vt:lpstr>
      <vt:lpstr>Ideal/Real</vt:lpstr>
      <vt:lpstr>Ideal/Real</vt:lpstr>
      <vt:lpstr>Ideal/Real</vt:lpstr>
      <vt:lpstr>Information Value</vt:lpstr>
      <vt:lpstr>Models of New Media</vt:lpstr>
      <vt:lpstr>The Star</vt:lpstr>
      <vt:lpstr>The Star</vt:lpstr>
      <vt:lpstr>The Star</vt:lpstr>
      <vt:lpstr>The Tree (Taxonomy)</vt:lpstr>
      <vt:lpstr>Tree</vt:lpstr>
      <vt:lpstr>Tree</vt:lpstr>
      <vt:lpstr>Table (Matrix)</vt:lpstr>
      <vt:lpstr>Table (Matrix)</vt:lpstr>
      <vt:lpstr>Networks</vt:lpstr>
      <vt:lpstr>Networks</vt:lpstr>
      <vt:lpstr>Network of Internet Traffic</vt:lpstr>
      <vt:lpstr>Social Media Network</vt:lpstr>
      <vt:lpstr>Framing</vt:lpstr>
      <vt:lpstr>Salience</vt:lpstr>
      <vt:lpstr>Reading a Page vs. Website</vt:lpstr>
      <vt:lpstr>Appraisal (Interpersonal)</vt:lpstr>
      <vt:lpstr>O’Toole’s Semiotic Toolkit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vs. Secondary Sources</dc:title>
  <dc:creator>Jason Wise</dc:creator>
  <cp:lastModifiedBy>Jason Wise</cp:lastModifiedBy>
  <cp:revision>126</cp:revision>
  <dcterms:created xsi:type="dcterms:W3CDTF">2014-09-23T21:13:01Z</dcterms:created>
  <dcterms:modified xsi:type="dcterms:W3CDTF">2015-10-02T02:37:19Z</dcterms:modified>
</cp:coreProperties>
</file>